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81" r:id="rId3"/>
    <p:sldId id="284" r:id="rId4"/>
    <p:sldId id="285" r:id="rId5"/>
    <p:sldId id="282" r:id="rId6"/>
    <p:sldId id="283" r:id="rId7"/>
    <p:sldId id="288" r:id="rId8"/>
    <p:sldId id="266" r:id="rId9"/>
    <p:sldId id="259" r:id="rId10"/>
    <p:sldId id="275" r:id="rId11"/>
    <p:sldId id="289" r:id="rId12"/>
    <p:sldId id="291" r:id="rId13"/>
    <p:sldId id="290" r:id="rId14"/>
    <p:sldId id="292" r:id="rId15"/>
    <p:sldId id="293" r:id="rId16"/>
  </p:sldIdLst>
  <p:sldSz cx="9144000" cy="6858000" type="screen4x3"/>
  <p:notesSz cx="6851650" cy="9747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buClr>
        <a:schemeClr val="accent2"/>
      </a:buClr>
      <a:buFont typeface="Marlett" pitchFamily="2" charset="2"/>
      <a:buChar char="4"/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buClr>
        <a:schemeClr val="accent2"/>
      </a:buClr>
      <a:buFont typeface="Marlett" pitchFamily="2" charset="2"/>
      <a:buChar char="4"/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buClr>
        <a:schemeClr val="accent2"/>
      </a:buClr>
      <a:buFont typeface="Marlett" pitchFamily="2" charset="2"/>
      <a:buChar char="4"/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buClr>
        <a:schemeClr val="accent2"/>
      </a:buClr>
      <a:buFont typeface="Marlett" pitchFamily="2" charset="2"/>
      <a:buChar char="4"/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buClr>
        <a:schemeClr val="accent2"/>
      </a:buClr>
      <a:buFont typeface="Marlett" pitchFamily="2" charset="2"/>
      <a:buChar char="4"/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3600" b="1" kern="1200">
        <a:solidFill>
          <a:schemeClr val="tx1"/>
        </a:solidFill>
        <a:latin typeface="HY헤드라인M" pitchFamily="18" charset="-127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FFCC66"/>
    <a:srgbClr val="FFCC00"/>
    <a:srgbClr val="FF9999"/>
    <a:srgbClr val="6699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70" autoAdjust="0"/>
    <p:restoredTop sz="86331" autoAdjust="0"/>
  </p:normalViewPr>
  <p:slideViewPr>
    <p:cSldViewPr snapToGrid="0">
      <p:cViewPr varScale="1">
        <p:scale>
          <a:sx n="62" d="100"/>
          <a:sy n="62" d="100"/>
        </p:scale>
        <p:origin x="-2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786" y="1284"/>
      </p:cViewPr>
      <p:guideLst>
        <p:guide orient="horz" pos="3070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1438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1438" y="9259888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200" b="0">
                <a:latin typeface="굴림" pitchFamily="50" charset="-127"/>
                <a:ea typeface="굴림" pitchFamily="50" charset="-127"/>
              </a:defRPr>
            </a:lvl1pPr>
          </a:lstStyle>
          <a:p>
            <a:fld id="{9326B063-3E32-433D-BE0B-C51D480B0BB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544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Marlett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Marlett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813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31838"/>
            <a:ext cx="4872037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29150"/>
            <a:ext cx="502285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81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 typeface="Marlett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481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59888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Marlett" pitchFamily="2" charset="2"/>
              <a:buNone/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fld id="{203520B5-ACEA-435F-919D-5B9D1DC3D6B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3205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6CF6E-C3DD-46D8-A31C-6841E951A894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5120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6D40-120F-4AC3-A98B-DB1F409A9B23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46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877CC-8CB1-448D-9AFC-084F62731273}" type="slidenum">
              <a:rPr lang="en-US" altLang="ko-KR"/>
              <a:pPr/>
              <a:t>6</a:t>
            </a:fld>
            <a:endParaRPr lang="en-US" altLang="ko-KR"/>
          </a:p>
        </p:txBody>
      </p:sp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ko-KR" altLang="ko-KR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877CC-8CB1-448D-9AFC-084F62731273}" type="slidenum">
              <a:rPr lang="en-US" altLang="ko-KR"/>
              <a:pPr/>
              <a:t>8</a:t>
            </a:fld>
            <a:endParaRPr lang="en-US" altLang="ko-KR"/>
          </a:p>
        </p:txBody>
      </p:sp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ko-KR" altLang="ko-KR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5B862-336C-4780-A045-A2908F340FFB}" type="slidenum">
              <a:rPr lang="en-US" altLang="ko-KR"/>
              <a:pPr/>
              <a:t>9</a:t>
            </a:fld>
            <a:endParaRPr lang="en-US" altLang="ko-K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pPr algn="ctr"/>
            <a:r>
              <a:rPr lang="en-US" altLang="ko-KR"/>
              <a:t>                      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5B862-336C-4780-A045-A2908F340FFB}" type="slidenum">
              <a:rPr lang="en-US" altLang="ko-KR"/>
              <a:pPr/>
              <a:t>10</a:t>
            </a:fld>
            <a:endParaRPr lang="en-US" altLang="ko-K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pPr algn="ctr"/>
            <a:r>
              <a:rPr lang="en-US" altLang="ko-KR"/>
              <a:t>                      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6D40-120F-4AC3-A98B-DB1F409A9B2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464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29280" indent="-280492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21969" indent="-224394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570756" indent="-224394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19544" indent="-224394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468331" indent="-224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17119" indent="-224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365906" indent="-224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14694" indent="-22439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09A4A8-6B2E-43B0-BF9A-8A20C22AAE5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6D40-120F-4AC3-A98B-DB1F409A9B23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46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6D40-120F-4AC3-A98B-DB1F409A9B23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46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3DF07-2BFF-4A9D-B734-AEAFFD4FC5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FC0A9-B423-4618-803C-1A3F81F336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922AA-C6F5-4448-9F56-19E95527C55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771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ECD1B-9FCB-440E-8A08-AEED7BC5C9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A5AD20-D76C-41D9-8556-D776B1365E7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4D82E-2EBA-405C-B48A-F48BDDBA0D9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5081A-C3FE-44B0-B22A-B01C6A138B6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A46B-034D-49BB-A5AD-9D3C6417E2A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E07DC-879E-4C7C-A2CC-7B35C06390B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22AD3-38F4-431E-A19B-5E88FC32999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1F9F6-9EBD-4ABE-8005-7536DB06D1C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 b="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 b="0">
                <a:latin typeface="+mn-lt"/>
                <a:ea typeface="+mn-ea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 b="0">
                <a:latin typeface="+mn-lt"/>
                <a:ea typeface="+mn-ea"/>
              </a:defRPr>
            </a:lvl1pPr>
          </a:lstStyle>
          <a:p>
            <a:fld id="{8E2BB30C-3BB9-4597-8854-8A218A247EA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228600" y="1600200"/>
            <a:ext cx="86106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/>
          <a:lstStyle/>
          <a:p>
            <a:endParaRPr lang="ko-KR" alt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1524000" y="2590800"/>
            <a:ext cx="6096000" cy="2209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CCECFF"/>
              </a:gs>
            </a:gsLst>
            <a:lin ang="0" scaled="1"/>
          </a:gradFill>
          <a:ln w="9525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kumimoji="0" lang="ko-KR" alt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식물의 구조</a:t>
            </a:r>
            <a:endParaRPr kumimoji="0" lang="ko-KR" altLang="en-US" sz="4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381000" y="304800"/>
            <a:ext cx="8382000" cy="609600"/>
            <a:chOff x="240" y="192"/>
            <a:chExt cx="5280" cy="384"/>
          </a:xfrm>
        </p:grpSpPr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240" y="192"/>
              <a:ext cx="4368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kumimoji="0"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5.  </a:t>
              </a:r>
              <a:r>
                <a:rPr kumimoji="0"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빙고 게임</a:t>
              </a:r>
              <a:endParaRPr lang="ko-KR" altLang="en-US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5178" name="AutoShape 58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79" name="AutoShape 59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5186" name="Picture 66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5187" name="Picture 67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pic>
        <p:nvPicPr>
          <p:cNvPr id="5188" name="Picture 68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9" name="Picture 69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sp>
        <p:nvSpPr>
          <p:cNvPr id="5204" name="Oval 84">
            <a:hlinkClick r:id="rId7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304800" y="6324600"/>
            <a:ext cx="392113" cy="392113"/>
          </a:xfrm>
          <a:prstGeom prst="ellipse">
            <a:avLst/>
          </a:prstGeom>
          <a:solidFill>
            <a:srgbClr val="3333FF"/>
          </a:solidFill>
          <a:ln w="38100" cmpd="dbl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ko-KR" altLang="en-US" sz="1200">
                <a:solidFill>
                  <a:schemeClr val="bg1"/>
                </a:solidFill>
              </a:rPr>
              <a:t>차례</a:t>
            </a:r>
          </a:p>
        </p:txBody>
      </p:sp>
      <p:sp>
        <p:nvSpPr>
          <p:cNvPr id="14" name="Text Box 371"/>
          <p:cNvSpPr txBox="1">
            <a:spLocks noChangeArrowheads="1"/>
          </p:cNvSpPr>
          <p:nvPr/>
        </p:nvSpPr>
        <p:spPr bwMode="auto">
          <a:xfrm>
            <a:off x="589470" y="1552742"/>
            <a:ext cx="8246153" cy="2677656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2400" dirty="0" smtClean="0"/>
              <a:t>1.  </a:t>
            </a:r>
            <a:r>
              <a:rPr lang="ko-KR" altLang="en-US" sz="2400" dirty="0" smtClean="0"/>
              <a:t>빙고가 완성된 </a:t>
            </a:r>
            <a:r>
              <a:rPr lang="ko-KR" altLang="en-US" sz="2400" dirty="0" err="1" smtClean="0"/>
              <a:t>모둠은</a:t>
            </a:r>
            <a:r>
              <a:rPr lang="ko-KR" altLang="en-US" sz="2400" dirty="0" smtClean="0"/>
              <a:t> 동시에 </a:t>
            </a:r>
            <a:r>
              <a:rPr lang="en-US" altLang="ko-KR" sz="2400" dirty="0" smtClean="0"/>
              <a:t>‘</a:t>
            </a:r>
            <a:r>
              <a:rPr lang="ko-KR" altLang="en-US" sz="2400" dirty="0" smtClean="0"/>
              <a:t>빙고</a:t>
            </a:r>
            <a:r>
              <a:rPr lang="en-US" altLang="ko-KR" sz="2400" dirty="0" smtClean="0"/>
              <a:t>’ </a:t>
            </a:r>
            <a:r>
              <a:rPr lang="ko-KR" altLang="en-US" sz="2400" dirty="0" smtClean="0"/>
              <a:t>라고 외치기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/>
          </a:p>
          <a:p>
            <a:pPr>
              <a:buNone/>
            </a:pPr>
            <a:r>
              <a:rPr lang="en-US" altLang="ko-KR" sz="2400" dirty="0" smtClean="0"/>
              <a:t>2. </a:t>
            </a:r>
            <a:r>
              <a:rPr lang="ko-KR" altLang="en-US" sz="2400" dirty="0" smtClean="0"/>
              <a:t>정리 하는 동안 가장 많은 빙고가 나온 </a:t>
            </a:r>
            <a:r>
              <a:rPr lang="ko-KR" altLang="en-US" sz="2400" dirty="0" err="1" smtClean="0"/>
              <a:t>모둠</a:t>
            </a:r>
            <a:r>
              <a:rPr lang="ko-KR" altLang="en-US" sz="2400" dirty="0" smtClean="0"/>
              <a:t> 보상</a:t>
            </a:r>
            <a:endParaRPr lang="en-US" altLang="ko-KR" sz="2400" dirty="0" smtClean="0"/>
          </a:p>
          <a:p>
            <a:pPr>
              <a:buNone/>
            </a:pPr>
            <a:endParaRPr lang="en-US" altLang="ko-KR" sz="2400" dirty="0"/>
          </a:p>
          <a:p>
            <a:pPr>
              <a:buNone/>
            </a:pPr>
            <a:r>
              <a:rPr lang="en-US" altLang="ko-KR" sz="2400" dirty="0" smtClean="0"/>
              <a:t>3. </a:t>
            </a:r>
            <a:r>
              <a:rPr lang="ko-KR" altLang="en-US" sz="2400" dirty="0" smtClean="0"/>
              <a:t>가장 많은 개수를 맞춘 </a:t>
            </a:r>
            <a:r>
              <a:rPr lang="ko-KR" altLang="en-US" sz="2400" dirty="0" err="1" smtClean="0"/>
              <a:t>모둠</a:t>
            </a:r>
            <a:r>
              <a:rPr lang="ko-KR" altLang="en-US" sz="2400" dirty="0" smtClean="0"/>
              <a:t> 보상</a:t>
            </a:r>
            <a:endParaRPr lang="en-US" altLang="ko-KR" sz="2400" dirty="0"/>
          </a:p>
          <a:p>
            <a:pPr>
              <a:buNone/>
            </a:pPr>
            <a:r>
              <a:rPr lang="en-US" altLang="ko-KR" sz="2400" dirty="0" smtClean="0"/>
              <a:t>    - </a:t>
            </a:r>
            <a:r>
              <a:rPr lang="ko-KR" altLang="en-US" sz="2400" dirty="0" smtClean="0"/>
              <a:t>맞춘 개수가 똑같을 때는 빙고가 많이 나온 순</a:t>
            </a:r>
            <a:endParaRPr lang="en-US" altLang="ko-KR" sz="2400" dirty="0" smtClean="0"/>
          </a:p>
          <a:p>
            <a:pPr>
              <a:buNone/>
            </a:pPr>
            <a:r>
              <a:rPr lang="en-US" altLang="ko-KR" sz="2400" dirty="0"/>
              <a:t> </a:t>
            </a:r>
            <a:r>
              <a:rPr lang="en-US" altLang="ko-KR" sz="2400" dirty="0" smtClean="0"/>
              <a:t>   - </a:t>
            </a:r>
            <a:r>
              <a:rPr lang="ko-KR" altLang="en-US" sz="2400" dirty="0" smtClean="0"/>
              <a:t>그것도 같을 때는 가위 바위 보로 결정</a:t>
            </a:r>
            <a:endParaRPr lang="ko-KR" alt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81" y="4497388"/>
            <a:ext cx="1824119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546" y="4460158"/>
            <a:ext cx="1908116" cy="1753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9"/>
          <p:cNvSpPr>
            <a:spLocks noChangeArrowheads="1"/>
          </p:cNvSpPr>
          <p:nvPr/>
        </p:nvSpPr>
        <p:spPr bwMode="auto">
          <a:xfrm>
            <a:off x="479425" y="1527755"/>
            <a:ext cx="8066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000" indent="-216000" algn="just">
              <a:defRPr/>
            </a:pPr>
            <a:r>
              <a:rPr lang="en-US" altLang="ko-KR" sz="3600" b="1" dirty="0" smtClean="0">
                <a:solidFill>
                  <a:srgbClr val="558ED5"/>
                </a:solidFill>
                <a:latin typeface="+mn-ea"/>
              </a:rPr>
              <a:t>1. </a:t>
            </a:r>
            <a:r>
              <a:rPr lang="ko-KR" altLang="en-US" sz="3600" b="1" dirty="0" smtClean="0">
                <a:latin typeface="+mn-ea"/>
              </a:rPr>
              <a:t>생명체를 이루는 기본 단위는 </a:t>
            </a:r>
            <a:r>
              <a:rPr lang="en-US" altLang="ko-KR" sz="3600" b="1" dirty="0" smtClean="0">
                <a:latin typeface="+mn-ea"/>
              </a:rPr>
              <a:t>(             )</a:t>
            </a:r>
            <a:r>
              <a:rPr lang="ko-KR" altLang="en-US" sz="3600" b="1" dirty="0" smtClean="0">
                <a:latin typeface="+mn-ea"/>
              </a:rPr>
              <a:t>이다</a:t>
            </a:r>
            <a:r>
              <a:rPr lang="en-US" altLang="ko-KR" sz="3600" b="1" dirty="0" smtClean="0">
                <a:latin typeface="+mn-ea"/>
              </a:rPr>
              <a:t>. </a:t>
            </a:r>
            <a:endParaRPr lang="en-US" altLang="ko-KR" sz="3600" b="1" dirty="0">
              <a:latin typeface="+mn-ea"/>
            </a:endParaRPr>
          </a:p>
        </p:txBody>
      </p:sp>
      <p:sp>
        <p:nvSpPr>
          <p:cNvPr id="14" name="직사각형 21"/>
          <p:cNvSpPr>
            <a:spLocks noChangeArrowheads="1"/>
          </p:cNvSpPr>
          <p:nvPr/>
        </p:nvSpPr>
        <p:spPr bwMode="auto">
          <a:xfrm>
            <a:off x="395536" y="95726"/>
            <a:ext cx="3976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개념</a:t>
            </a:r>
            <a:r>
              <a:rPr lang="ko-KR" altLang="en-US" sz="2400" b="1" dirty="0" smtClean="0">
                <a:solidFill>
                  <a:srgbClr val="0D0D0D"/>
                </a:solidFill>
                <a:latin typeface="HY헤드라인M" pitchFamily="18" charset="-127"/>
                <a:ea typeface="HY헤드라인M" pitchFamily="18" charset="-127"/>
              </a:rPr>
              <a:t> 확인</a:t>
            </a:r>
            <a:endParaRPr lang="ko-KR" altLang="en-US" sz="2400" b="1" dirty="0">
              <a:solidFill>
                <a:srgbClr val="0D0D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55468" y="211751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세포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0365" y="2357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① 식물세포는 동물세포와 달라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19"/>
          <p:cNvSpPr>
            <a:spLocks noChangeArrowheads="1"/>
          </p:cNvSpPr>
          <p:nvPr/>
        </p:nvSpPr>
        <p:spPr bwMode="auto">
          <a:xfrm>
            <a:off x="458532" y="3140968"/>
            <a:ext cx="8066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000" indent="-216000" algn="just">
              <a:defRPr/>
            </a:pPr>
            <a:r>
              <a:rPr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2. </a:t>
            </a:r>
            <a:r>
              <a:rPr lang="ko-KR" altLang="en-US" sz="3600" b="1" dirty="0" smtClean="0">
                <a:latin typeface="+mj-ea"/>
                <a:ea typeface="+mj-ea"/>
              </a:rPr>
              <a:t>식물세포에만</a:t>
            </a:r>
            <a:r>
              <a:rPr lang="en-US" altLang="ko-KR" sz="3600" b="1" dirty="0" smtClean="0">
                <a:latin typeface="+mj-ea"/>
                <a:ea typeface="+mj-ea"/>
              </a:rPr>
              <a:t>(</a:t>
            </a:r>
            <a:r>
              <a:rPr lang="ko-KR" altLang="en-US" sz="3600" b="1" dirty="0" smtClean="0">
                <a:latin typeface="+mj-ea"/>
                <a:ea typeface="+mj-ea"/>
              </a:rPr>
              <a:t> </a:t>
            </a:r>
            <a:r>
              <a:rPr lang="ko-KR" altLang="en-US" sz="3600" dirty="0" smtClean="0">
                <a:solidFill>
                  <a:srgbClr val="FF0000"/>
                </a:solidFill>
                <a:latin typeface="+mj-ea"/>
                <a:ea typeface="+mj-ea"/>
              </a:rPr>
              <a:t>         </a:t>
            </a:r>
            <a:r>
              <a:rPr lang="en-US" altLang="ko-KR" sz="3600" dirty="0" smtClean="0">
                <a:latin typeface="+mj-ea"/>
                <a:ea typeface="+mj-ea"/>
              </a:rPr>
              <a:t>)</a:t>
            </a:r>
            <a:r>
              <a:rPr lang="ko-KR" altLang="en-US" sz="3600" b="1" dirty="0" smtClean="0">
                <a:latin typeface="+mj-ea"/>
                <a:ea typeface="+mj-ea"/>
              </a:rPr>
              <a:t>과 </a:t>
            </a:r>
            <a:r>
              <a:rPr lang="ko-KR" altLang="en-US" sz="3600" b="1" dirty="0" smtClean="0">
                <a:latin typeface="+mj-ea"/>
                <a:ea typeface="+mj-ea"/>
              </a:rPr>
              <a:t>엽록체가 있다</a:t>
            </a:r>
            <a:r>
              <a:rPr lang="en-US" altLang="ko-KR" sz="3600" b="1" dirty="0" smtClean="0">
                <a:latin typeface="+mj-ea"/>
                <a:ea typeface="+mj-ea"/>
              </a:rPr>
              <a:t>. </a:t>
            </a:r>
            <a:endParaRPr lang="en-US" altLang="ko-KR" sz="3600" b="1" dirty="0">
              <a:latin typeface="+mj-ea"/>
              <a:ea typeface="+mj-ea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58532" y="4544506"/>
            <a:ext cx="80660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8000" indent="-216000" algn="just">
              <a:defRPr/>
            </a:pPr>
            <a:r>
              <a:rPr lang="en-US" altLang="ko-KR" sz="3600" b="1" dirty="0">
                <a:solidFill>
                  <a:srgbClr val="558ED5"/>
                </a:solidFill>
                <a:latin typeface="+mj-ea"/>
                <a:ea typeface="+mj-ea"/>
              </a:rPr>
              <a:t>3</a:t>
            </a:r>
            <a:r>
              <a:rPr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. </a:t>
            </a:r>
            <a:r>
              <a:rPr lang="ko-KR" altLang="en-US" sz="3600" b="1" dirty="0" smtClean="0">
                <a:latin typeface="+mj-ea"/>
                <a:ea typeface="+mj-ea"/>
              </a:rPr>
              <a:t>식물세포는 초록색을 띠는 알갱이 모양의 </a:t>
            </a:r>
            <a:r>
              <a:rPr lang="en-US" altLang="ko-KR" sz="3600" b="1" dirty="0" smtClean="0">
                <a:latin typeface="+mj-ea"/>
                <a:ea typeface="+mj-ea"/>
              </a:rPr>
              <a:t>(            )</a:t>
            </a:r>
            <a:r>
              <a:rPr lang="ko-KR" altLang="en-US" sz="3600" b="1" dirty="0">
                <a:latin typeface="+mj-ea"/>
                <a:ea typeface="+mj-ea"/>
              </a:rPr>
              <a:t>가</a:t>
            </a:r>
            <a:r>
              <a:rPr lang="ko-KR" altLang="en-US" sz="3600" b="1" dirty="0" smtClean="0">
                <a:latin typeface="+mj-ea"/>
                <a:ea typeface="+mj-ea"/>
              </a:rPr>
              <a:t> 있어 잎이 초록색을 띤다</a:t>
            </a:r>
            <a:r>
              <a:rPr lang="en-US" altLang="ko-KR" sz="3600" b="1" dirty="0" smtClean="0">
                <a:latin typeface="+mj-ea"/>
                <a:ea typeface="+mj-ea"/>
              </a:rPr>
              <a:t>.   </a:t>
            </a:r>
            <a:endParaRPr lang="en-US" altLang="ko-KR" sz="3600" b="1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5559" y="5098503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엽록체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5605" y="3186526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세포벽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548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8" grpId="0"/>
      <p:bldP spid="12" grpId="0"/>
      <p:bldP spid="1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9"/>
          <p:cNvSpPr>
            <a:spLocks noChangeArrowheads="1"/>
          </p:cNvSpPr>
          <p:nvPr/>
        </p:nvSpPr>
        <p:spPr bwMode="auto">
          <a:xfrm>
            <a:off x="538162" y="1150719"/>
            <a:ext cx="8605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720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600" b="1" dirty="0">
                <a:solidFill>
                  <a:srgbClr val="558ED5"/>
                </a:solidFill>
                <a:latin typeface="+mj-ea"/>
                <a:ea typeface="+mj-ea"/>
              </a:rPr>
              <a:t>1. </a:t>
            </a:r>
            <a:r>
              <a:rPr kumimoji="0"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      </a:t>
            </a:r>
            <a:r>
              <a:rPr kumimoji="0" lang="ko-KR" altLang="en-US" sz="3600" b="1" dirty="0" smtClean="0">
                <a:latin typeface="+mj-ea"/>
                <a:ea typeface="+mj-ea"/>
              </a:rPr>
              <a:t>는 </a:t>
            </a:r>
            <a:r>
              <a:rPr kumimoji="0" lang="en-US" altLang="ko-KR" sz="3600" b="1" dirty="0">
                <a:latin typeface="+mj-ea"/>
                <a:ea typeface="+mj-ea"/>
              </a:rPr>
              <a:t>(    )</a:t>
            </a:r>
            <a:r>
              <a:rPr kumimoji="0" lang="ko-KR" altLang="en-US" sz="3600" b="1" dirty="0">
                <a:latin typeface="+mj-ea"/>
                <a:ea typeface="+mj-ea"/>
              </a:rPr>
              <a:t>과 </a:t>
            </a:r>
            <a:r>
              <a:rPr kumimoji="0" lang="en-US" altLang="ko-KR" sz="3600" b="1" dirty="0">
                <a:latin typeface="+mj-ea"/>
                <a:ea typeface="+mj-ea"/>
              </a:rPr>
              <a:t>(             )</a:t>
            </a:r>
            <a:r>
              <a:rPr kumimoji="0" lang="ko-KR" altLang="en-US" sz="3600" b="1" dirty="0">
                <a:latin typeface="+mj-ea"/>
                <a:ea typeface="+mj-ea"/>
              </a:rPr>
              <a:t>을 흡수한다</a:t>
            </a:r>
            <a:r>
              <a:rPr kumimoji="0" lang="en-US" altLang="ko-KR" sz="3600" b="1" dirty="0">
                <a:latin typeface="+mj-ea"/>
                <a:ea typeface="+mj-ea"/>
              </a:rPr>
              <a:t>.</a:t>
            </a:r>
          </a:p>
        </p:txBody>
      </p:sp>
      <p:sp>
        <p:nvSpPr>
          <p:cNvPr id="33795" name="TextBox 25"/>
          <p:cNvSpPr txBox="1">
            <a:spLocks noChangeArrowheads="1"/>
          </p:cNvSpPr>
          <p:nvPr/>
        </p:nvSpPr>
        <p:spPr bwMode="auto">
          <a:xfrm>
            <a:off x="4670425" y="23813"/>
            <a:ext cx="316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r"/>
            <a:r>
              <a:rPr kumimoji="0" lang="ko-KR" altLang="en-US" sz="1200" b="1"/>
              <a:t>① 뿌리 깊은 나무는</a:t>
            </a:r>
          </a:p>
        </p:txBody>
      </p:sp>
      <p:sp>
        <p:nvSpPr>
          <p:cNvPr id="14" name="직사각형 21"/>
          <p:cNvSpPr>
            <a:spLocks noChangeArrowheads="1"/>
          </p:cNvSpPr>
          <p:nvPr/>
        </p:nvSpPr>
        <p:spPr bwMode="auto">
          <a:xfrm>
            <a:off x="395288" y="95250"/>
            <a:ext cx="3976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dirty="0">
                <a:solidFill>
                  <a:schemeClr val="accent6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개념</a:t>
            </a:r>
            <a:r>
              <a:rPr kumimoji="0" lang="ko-KR" altLang="en-US" sz="2400" b="1" dirty="0">
                <a:solidFill>
                  <a:srgbClr val="0D0D0D"/>
                </a:solidFill>
                <a:latin typeface="HY헤드라인M" pitchFamily="18" charset="-127"/>
                <a:ea typeface="HY헤드라인M" pitchFamily="18" charset="-127"/>
              </a:rPr>
              <a:t> 확인</a:t>
            </a:r>
          </a:p>
        </p:txBody>
      </p:sp>
      <p:sp>
        <p:nvSpPr>
          <p:cNvPr id="19" name="직사각형 19"/>
          <p:cNvSpPr>
            <a:spLocks noChangeArrowheads="1"/>
          </p:cNvSpPr>
          <p:nvPr/>
        </p:nvSpPr>
        <p:spPr bwMode="auto">
          <a:xfrm>
            <a:off x="637380" y="1850739"/>
            <a:ext cx="8066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0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600" b="1" dirty="0">
                <a:solidFill>
                  <a:srgbClr val="558ED5"/>
                </a:solidFill>
                <a:latin typeface="+mj-ea"/>
                <a:ea typeface="+mj-ea"/>
              </a:rPr>
              <a:t>2. </a:t>
            </a:r>
            <a:r>
              <a:rPr kumimoji="0" lang="ko-KR" altLang="en-US" sz="3600" b="1" dirty="0">
                <a:latin typeface="+mj-ea"/>
                <a:ea typeface="+mj-ea"/>
              </a:rPr>
              <a:t>뿌리가 흙 속의 물을 흡수하는 원리는 </a:t>
            </a:r>
            <a:r>
              <a:rPr kumimoji="0" lang="ko-KR" altLang="en-US" sz="3600" b="1" dirty="0" smtClean="0">
                <a:latin typeface="+mj-ea"/>
                <a:ea typeface="+mj-ea"/>
              </a:rPr>
              <a:t>        현상이다</a:t>
            </a:r>
            <a:r>
              <a:rPr kumimoji="0" lang="en-US" altLang="ko-KR" sz="3600" b="1" dirty="0" smtClean="0">
                <a:latin typeface="+mj-ea"/>
                <a:ea typeface="+mj-ea"/>
              </a:rPr>
              <a:t>. </a:t>
            </a:r>
            <a:endParaRPr kumimoji="0" lang="en-US" altLang="ko-KR" sz="3600" b="1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26211" y="2434217"/>
            <a:ext cx="1350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kumimoji="0" lang="ko-KR" altLang="en-US" sz="3600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삼투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4974" y="1181245"/>
            <a:ext cx="646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kumimoji="0" lang="ko-KR" altLang="en-US" sz="3600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물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71975" y="1190916"/>
            <a:ext cx="218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kumimoji="0" lang="ko-KR" altLang="en-US" sz="3600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무기 양분</a:t>
            </a: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38162" y="3124204"/>
            <a:ext cx="80660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0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600" b="1" dirty="0">
                <a:solidFill>
                  <a:srgbClr val="558ED5"/>
                </a:solidFill>
                <a:latin typeface="+mj-ea"/>
                <a:ea typeface="+mj-ea"/>
              </a:rPr>
              <a:t>3. </a:t>
            </a:r>
            <a:r>
              <a:rPr kumimoji="0" lang="ko-KR" altLang="en-US" sz="3600" b="1" dirty="0">
                <a:latin typeface="+mj-ea"/>
                <a:ea typeface="+mj-ea"/>
              </a:rPr>
              <a:t>식물의 뿌리에서 삼투가 일어나는 </a:t>
            </a:r>
            <a:r>
              <a:rPr kumimoji="0" lang="ko-KR" altLang="en-US" sz="3600" b="1" dirty="0" smtClean="0">
                <a:latin typeface="+mj-ea"/>
                <a:ea typeface="+mj-ea"/>
              </a:rPr>
              <a:t>방향은 </a:t>
            </a:r>
            <a:r>
              <a:rPr kumimoji="0" lang="ko-KR" altLang="en-US" sz="3600" b="1" dirty="0">
                <a:latin typeface="+mj-ea"/>
                <a:ea typeface="+mj-ea"/>
              </a:rPr>
              <a:t>용액의 </a:t>
            </a:r>
            <a:r>
              <a:rPr kumimoji="0" lang="ko-KR" altLang="en-US" sz="3600" b="1" dirty="0" smtClean="0">
                <a:latin typeface="+mj-ea"/>
                <a:ea typeface="+mj-ea"/>
              </a:rPr>
              <a:t>      </a:t>
            </a:r>
            <a:r>
              <a:rPr kumimoji="0" lang="ko-KR" altLang="en-US" dirty="0" smtClean="0">
                <a:latin typeface="+mj-ea"/>
                <a:ea typeface="+mj-ea"/>
              </a:rPr>
              <a:t>가 </a:t>
            </a:r>
            <a:r>
              <a:rPr kumimoji="0" lang="ko-KR" altLang="en-US" dirty="0" smtClean="0">
                <a:latin typeface="+mj-ea"/>
                <a:ea typeface="+mj-ea"/>
              </a:rPr>
              <a:t>낮은 곳에서 높은 곳이다</a:t>
            </a:r>
            <a:r>
              <a:rPr kumimoji="0" lang="en-US" altLang="ko-KR" dirty="0" smtClean="0">
                <a:latin typeface="+mj-ea"/>
                <a:ea typeface="+mj-ea"/>
              </a:rPr>
              <a:t>.</a:t>
            </a:r>
            <a:endParaRPr kumimoji="0" lang="en-US" altLang="ko-KR" sz="3600" b="1" dirty="0">
              <a:latin typeface="+mj-ea"/>
              <a:ea typeface="+mj-ea"/>
            </a:endParaRPr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37379" y="4878391"/>
            <a:ext cx="80660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00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4. </a:t>
            </a:r>
            <a:r>
              <a:rPr kumimoji="0" lang="ko-KR" altLang="en-US" dirty="0" smtClean="0">
                <a:latin typeface="+mj-ea"/>
                <a:ea typeface="+mj-ea"/>
              </a:rPr>
              <a:t>외떡잎 식물은 </a:t>
            </a:r>
            <a:r>
              <a:rPr kumimoji="0" lang="ko-KR" altLang="en-US" dirty="0" smtClean="0">
                <a:latin typeface="+mj-ea"/>
                <a:ea typeface="+mj-ea"/>
              </a:rPr>
              <a:t>              </a:t>
            </a:r>
            <a:r>
              <a:rPr kumimoji="0" lang="ko-KR" altLang="en-US" dirty="0" err="1" smtClean="0">
                <a:latin typeface="+mj-ea"/>
                <a:ea typeface="+mj-ea"/>
              </a:rPr>
              <a:t>쌍떡잎</a:t>
            </a:r>
            <a:r>
              <a:rPr kumimoji="0" lang="ko-KR" altLang="en-US" dirty="0" smtClean="0">
                <a:latin typeface="+mj-ea"/>
                <a:ea typeface="+mj-ea"/>
              </a:rPr>
              <a:t> </a:t>
            </a:r>
            <a:r>
              <a:rPr kumimoji="0" lang="ko-KR" altLang="en-US" dirty="0" smtClean="0">
                <a:latin typeface="+mj-ea"/>
                <a:ea typeface="+mj-ea"/>
              </a:rPr>
              <a:t>식물은 </a:t>
            </a:r>
            <a:r>
              <a:rPr kumimoji="0" lang="ko-KR" altLang="en-US" dirty="0" smtClean="0">
                <a:latin typeface="+mj-ea"/>
                <a:ea typeface="+mj-ea"/>
              </a:rPr>
              <a:t>             이다</a:t>
            </a:r>
            <a:r>
              <a:rPr kumimoji="0" lang="en-US" altLang="ko-KR" dirty="0" smtClean="0">
                <a:latin typeface="+mj-ea"/>
                <a:ea typeface="+mj-ea"/>
              </a:rPr>
              <a:t>. </a:t>
            </a:r>
            <a:endParaRPr kumimoji="0" lang="en-US" altLang="ko-KR" sz="3600" b="1" dirty="0">
              <a:latin typeface="+mj-ea"/>
              <a:ea typeface="+mj-ea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40983" y="1190697"/>
            <a:ext cx="12426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kumimoji="0" lang="ko-KR" altLang="en-US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뿌리 </a:t>
            </a:r>
            <a:endParaRPr kumimoji="0"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21087" y="3678240"/>
            <a:ext cx="1091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kumimoji="0"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농도</a:t>
            </a:r>
            <a:endParaRPr kumimoji="0"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24375" y="4895827"/>
            <a:ext cx="19992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kumimoji="0"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수염뿌리</a:t>
            </a:r>
            <a:endParaRPr kumimoji="0"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98977" y="5455470"/>
            <a:ext cx="19992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>
              <a:buNone/>
            </a:pPr>
            <a:r>
              <a:rPr kumimoji="0"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곧은뿌리</a:t>
            </a:r>
            <a:endParaRPr kumimoji="0"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3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4" grpId="0"/>
      <p:bldP spid="27" grpId="0"/>
      <p:bldP spid="28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16880" y="3306461"/>
            <a:ext cx="77857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dirty="0" smtClean="0">
                <a:latin typeface="HY둥근고딕M" panose="02030600000101010101" pitchFamily="18" charset="-127"/>
                <a:ea typeface="HY둥근고딕M" panose="02030600000101010101" pitchFamily="18" charset="-127"/>
              </a:rPr>
              <a:t>2.            </a:t>
            </a:r>
            <a:r>
              <a:rPr lang="ko-KR" altLang="en-US" dirty="0" smtClean="0">
                <a:latin typeface="HY둥근고딕M" panose="02030600000101010101" pitchFamily="18" charset="-127"/>
                <a:ea typeface="HY둥근고딕M" panose="02030600000101010101" pitchFamily="18" charset="-127"/>
              </a:rPr>
              <a:t>식물은            이 </a:t>
            </a:r>
            <a:r>
              <a:rPr lang="ko-KR" altLang="en-US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줄기의 가장자리에 원 모양으로 규칙적으로 배열되어 있고</a:t>
            </a:r>
            <a:r>
              <a:rPr lang="en-US" altLang="ko-KR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, </a:t>
            </a:r>
            <a:r>
              <a:rPr lang="ko-KR" altLang="en-US" dirty="0" err="1">
                <a:latin typeface="HY둥근고딕M" panose="02030600000101010101" pitchFamily="18" charset="-127"/>
                <a:ea typeface="HY둥근고딕M" panose="02030600000101010101" pitchFamily="18" charset="-127"/>
              </a:rPr>
              <a:t>물관과</a:t>
            </a:r>
            <a:r>
              <a:rPr lang="ko-KR" altLang="en-US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 체관 사이에 </a:t>
            </a:r>
            <a:r>
              <a:rPr lang="ko-KR" altLang="en-US" dirty="0" smtClean="0">
                <a:solidFill>
                  <a:srgbClr val="FF0000"/>
                </a:solidFill>
                <a:latin typeface="HY둥근고딕M" panose="02030600000101010101" pitchFamily="18" charset="-127"/>
                <a:ea typeface="HY둥근고딕M" panose="02030600000101010101" pitchFamily="18" charset="-127"/>
              </a:rPr>
              <a:t>                    </a:t>
            </a:r>
            <a:r>
              <a:rPr lang="en-US" altLang="ko-KR" dirty="0" smtClean="0">
                <a:solidFill>
                  <a:srgbClr val="FF0000"/>
                </a:solidFill>
                <a:latin typeface="HY둥근고딕M" panose="02030600000101010101" pitchFamily="18" charset="-127"/>
                <a:ea typeface="HY둥근고딕M" panose="02030600000101010101" pitchFamily="18" charset="-127"/>
              </a:rPr>
              <a:t>             </a:t>
            </a:r>
            <a:r>
              <a:rPr lang="ko-KR" altLang="en-US" dirty="0" smtClean="0">
                <a:latin typeface="HY둥근고딕M" panose="02030600000101010101" pitchFamily="18" charset="-127"/>
                <a:ea typeface="HY둥근고딕M" panose="02030600000101010101" pitchFamily="18" charset="-127"/>
              </a:rPr>
              <a:t>이            있다</a:t>
            </a:r>
            <a:r>
              <a:rPr lang="en-US" altLang="ko-KR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HY둥근고딕M" panose="02030600000101010101" pitchFamily="18" charset="-127"/>
                <a:ea typeface="HY둥근고딕M" panose="02030600000101010101" pitchFamily="18" charset="-127"/>
              </a:rPr>
              <a:t>         </a:t>
            </a:r>
            <a:r>
              <a:rPr lang="ko-KR" altLang="en-US" dirty="0" smtClean="0">
                <a:latin typeface="HY둥근고딕M" panose="02030600000101010101" pitchFamily="18" charset="-127"/>
                <a:ea typeface="HY둥근고딕M" panose="02030600000101010101" pitchFamily="18" charset="-127"/>
              </a:rPr>
              <a:t>식물은 </a:t>
            </a:r>
            <a:r>
              <a:rPr lang="ko-KR" altLang="en-US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관다발이 줄기 전체에 불규칙하게 흩어져 있고</a:t>
            </a:r>
            <a:r>
              <a:rPr lang="en-US" altLang="ko-KR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, </a:t>
            </a:r>
            <a:r>
              <a:rPr lang="ko-KR" altLang="en-US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형성층이 없다</a:t>
            </a:r>
            <a:r>
              <a:rPr lang="en-US" altLang="ko-KR" dirty="0">
                <a:latin typeface="HY둥근고딕M" panose="02030600000101010101" pitchFamily="18" charset="-127"/>
                <a:ea typeface="HY둥근고딕M" panose="02030600000101010101" pitchFamily="18" charset="-127"/>
              </a:rPr>
              <a:t>.</a:t>
            </a:r>
            <a:endParaRPr lang="ko-KR" altLang="en-US" dirty="0">
              <a:latin typeface="HY둥근고딕M" panose="02030600000101010101" pitchFamily="18" charset="-127"/>
              <a:ea typeface="HY둥근고딕M" panose="02030600000101010101" pitchFamily="18" charset="-127"/>
            </a:endParaRPr>
          </a:p>
        </p:txBody>
      </p:sp>
      <p:sp>
        <p:nvSpPr>
          <p:cNvPr id="11" name="직사각형 19"/>
          <p:cNvSpPr>
            <a:spLocks noChangeArrowheads="1"/>
          </p:cNvSpPr>
          <p:nvPr/>
        </p:nvSpPr>
        <p:spPr bwMode="auto">
          <a:xfrm>
            <a:off x="424908" y="925098"/>
            <a:ext cx="80660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000">
              <a:buNone/>
              <a:defRPr/>
            </a:pPr>
            <a:r>
              <a:rPr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1. </a:t>
            </a:r>
            <a:r>
              <a:rPr lang="ko-KR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      </a:t>
            </a:r>
            <a:r>
              <a:rPr lang="ko-KR" altLang="en-US" sz="3600" b="1" dirty="0" smtClean="0">
                <a:latin typeface="+mj-ea"/>
                <a:ea typeface="+mj-ea"/>
              </a:rPr>
              <a:t>에서 </a:t>
            </a:r>
            <a:r>
              <a:rPr lang="ko-KR" altLang="en-US" sz="3600" b="1" dirty="0" smtClean="0">
                <a:latin typeface="+mj-ea"/>
                <a:ea typeface="+mj-ea"/>
              </a:rPr>
              <a:t>물과 무기 양분이 이동하는 통로를  </a:t>
            </a:r>
            <a:r>
              <a:rPr lang="en-US" altLang="ko-KR" sz="3600" b="1" dirty="0" smtClean="0">
                <a:latin typeface="+mj-ea"/>
                <a:ea typeface="+mj-ea"/>
              </a:rPr>
              <a:t>(       )</a:t>
            </a:r>
            <a:r>
              <a:rPr lang="ko-KR" altLang="en-US" sz="3600" b="1" dirty="0" smtClean="0">
                <a:latin typeface="+mj-ea"/>
                <a:ea typeface="+mj-ea"/>
              </a:rPr>
              <a:t>이라 하고</a:t>
            </a:r>
            <a:r>
              <a:rPr lang="en-US" altLang="ko-KR" sz="3600" b="1" dirty="0" smtClean="0">
                <a:latin typeface="+mj-ea"/>
                <a:ea typeface="+mj-ea"/>
              </a:rPr>
              <a:t>, </a:t>
            </a:r>
            <a:r>
              <a:rPr lang="ko-KR" altLang="en-US" sz="3600" b="1" dirty="0" smtClean="0">
                <a:latin typeface="+mj-ea"/>
                <a:ea typeface="+mj-ea"/>
              </a:rPr>
              <a:t>잎에서 만들어진 </a:t>
            </a:r>
            <a:r>
              <a:rPr lang="ko-KR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             </a:t>
            </a:r>
            <a:r>
              <a:rPr lang="ko-KR" altLang="en-US" sz="3600" b="1" dirty="0" smtClean="0">
                <a:latin typeface="+mj-ea"/>
                <a:ea typeface="+mj-ea"/>
              </a:rPr>
              <a:t>이 </a:t>
            </a:r>
            <a:r>
              <a:rPr lang="ko-KR" altLang="en-US" sz="3600" b="1" dirty="0" smtClean="0">
                <a:latin typeface="+mj-ea"/>
                <a:ea typeface="+mj-ea"/>
              </a:rPr>
              <a:t>이동하는 통로를 </a:t>
            </a:r>
            <a:r>
              <a:rPr lang="en-US" altLang="ko-KR" sz="3600" b="1" dirty="0" smtClean="0">
                <a:latin typeface="+mj-ea"/>
                <a:ea typeface="+mj-ea"/>
              </a:rPr>
              <a:t>(       )</a:t>
            </a:r>
            <a:r>
              <a:rPr lang="ko-KR" altLang="en-US" sz="3600" b="1" dirty="0" smtClean="0">
                <a:latin typeface="+mj-ea"/>
                <a:ea typeface="+mj-ea"/>
              </a:rPr>
              <a:t>이라고 한다</a:t>
            </a:r>
            <a:r>
              <a:rPr lang="en-US" altLang="ko-KR" sz="3600" b="1" dirty="0" smtClean="0">
                <a:latin typeface="+mj-ea"/>
                <a:ea typeface="+mj-ea"/>
              </a:rPr>
              <a:t>.</a:t>
            </a:r>
            <a:endParaRPr lang="en-US" altLang="ko-KR" sz="3600" b="1" dirty="0">
              <a:latin typeface="+mj-ea"/>
              <a:ea typeface="+mj-ea"/>
            </a:endParaRPr>
          </a:p>
        </p:txBody>
      </p:sp>
      <p:sp>
        <p:nvSpPr>
          <p:cNvPr id="14" name="직사각형 21"/>
          <p:cNvSpPr>
            <a:spLocks noChangeArrowheads="1"/>
          </p:cNvSpPr>
          <p:nvPr/>
        </p:nvSpPr>
        <p:spPr bwMode="auto">
          <a:xfrm>
            <a:off x="395536" y="95726"/>
            <a:ext cx="3976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개념</a:t>
            </a:r>
            <a:r>
              <a:rPr lang="ko-KR" altLang="en-US" sz="2400" b="1" dirty="0" smtClean="0">
                <a:solidFill>
                  <a:srgbClr val="0D0D0D"/>
                </a:solidFill>
                <a:latin typeface="HY헤드라인M" pitchFamily="18" charset="-127"/>
                <a:ea typeface="HY헤드라인M" pitchFamily="18" charset="-127"/>
              </a:rPr>
              <a:t> 확인</a:t>
            </a:r>
            <a:endParaRPr lang="ko-KR" altLang="en-US" sz="2400" b="1" dirty="0">
              <a:solidFill>
                <a:srgbClr val="0D0D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1324" y="4971602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형성층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640" y="265956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체</a:t>
            </a:r>
            <a:r>
              <a:rPr lang="ko-KR" altLang="en-US" sz="3600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0365" y="2357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② 줄기는 어떤 일을 할까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251" y="950867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줄</a:t>
            </a:r>
            <a:r>
              <a:rPr lang="ko-KR" altLang="en-US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기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100" y="2031709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유기양분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638" y="3307481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쌍떡잎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1599" y="3309021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관다발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3494" y="148018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물관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21079" y="4958303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외떡잎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79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7" grpId="0"/>
      <p:bldP spid="28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9"/>
          <p:cNvSpPr>
            <a:spLocks noChangeArrowheads="1"/>
          </p:cNvSpPr>
          <p:nvPr/>
        </p:nvSpPr>
        <p:spPr bwMode="auto">
          <a:xfrm>
            <a:off x="479425" y="846706"/>
            <a:ext cx="80660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000">
              <a:buNone/>
              <a:defRPr/>
            </a:pPr>
            <a:r>
              <a:rPr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1. </a:t>
            </a:r>
            <a:r>
              <a:rPr lang="ko-KR" altLang="en-US" sz="3600" b="1" dirty="0" smtClean="0">
                <a:latin typeface="+mj-ea"/>
                <a:ea typeface="+mj-ea"/>
              </a:rPr>
              <a:t>증산 작용은 식물체 속의 물을 잎의 </a:t>
            </a:r>
            <a:r>
              <a:rPr lang="en-US" altLang="ko-KR" sz="3600" b="1" dirty="0" smtClean="0">
                <a:latin typeface="+mj-ea"/>
                <a:ea typeface="+mj-ea"/>
              </a:rPr>
              <a:t>(       )</a:t>
            </a:r>
            <a:r>
              <a:rPr lang="ko-KR" altLang="en-US" sz="3600" b="1" dirty="0" smtClean="0">
                <a:latin typeface="+mj-ea"/>
                <a:ea typeface="+mj-ea"/>
              </a:rPr>
              <a:t>을 통해 </a:t>
            </a:r>
            <a:r>
              <a:rPr lang="ko-KR" altLang="en-US" sz="3600" b="1" dirty="0" smtClean="0">
                <a:latin typeface="+mj-ea"/>
                <a:ea typeface="+mj-ea"/>
              </a:rPr>
              <a:t>         로 </a:t>
            </a:r>
            <a:r>
              <a:rPr lang="ko-KR" altLang="en-US" sz="3600" b="1" dirty="0" smtClean="0">
                <a:latin typeface="+mj-ea"/>
                <a:ea typeface="+mj-ea"/>
              </a:rPr>
              <a:t>내보내는 현상이다</a:t>
            </a:r>
            <a:r>
              <a:rPr lang="en-US" altLang="ko-KR" sz="3600" b="1" dirty="0" smtClean="0">
                <a:latin typeface="+mj-ea"/>
                <a:ea typeface="+mj-ea"/>
              </a:rPr>
              <a:t>.</a:t>
            </a:r>
            <a:r>
              <a:rPr lang="ko-KR" altLang="en-US" sz="3600" b="1" dirty="0" smtClean="0">
                <a:latin typeface="+mj-ea"/>
                <a:ea typeface="+mj-ea"/>
              </a:rPr>
              <a:t> </a:t>
            </a:r>
            <a:endParaRPr lang="en-US" altLang="ko-KR" sz="3600" b="1" dirty="0">
              <a:latin typeface="+mj-ea"/>
              <a:ea typeface="+mj-ea"/>
            </a:endParaRPr>
          </a:p>
        </p:txBody>
      </p:sp>
      <p:sp>
        <p:nvSpPr>
          <p:cNvPr id="19" name="직사각형 19"/>
          <p:cNvSpPr>
            <a:spLocks noChangeArrowheads="1"/>
          </p:cNvSpPr>
          <p:nvPr/>
        </p:nvSpPr>
        <p:spPr bwMode="auto">
          <a:xfrm>
            <a:off x="479425" y="2601032"/>
            <a:ext cx="806608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2000">
              <a:buNone/>
              <a:defRPr/>
            </a:pPr>
            <a:r>
              <a:rPr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2. </a:t>
            </a:r>
            <a:r>
              <a:rPr lang="en-US" altLang="ko-KR" sz="3600" b="1" dirty="0" smtClean="0">
                <a:solidFill>
                  <a:srgbClr val="558ED5"/>
                </a:solidFill>
                <a:latin typeface="+mj-ea"/>
                <a:ea typeface="+mj-ea"/>
              </a:rPr>
              <a:t>    </a:t>
            </a:r>
            <a:r>
              <a:rPr lang="ko-KR" altLang="en-US" sz="3600" b="1" dirty="0" smtClean="0">
                <a:latin typeface="+mj-ea"/>
                <a:ea typeface="+mj-ea"/>
              </a:rPr>
              <a:t>의 </a:t>
            </a:r>
            <a:r>
              <a:rPr lang="ko-KR" altLang="en-US" sz="3600" b="1" dirty="0" smtClean="0">
                <a:latin typeface="+mj-ea"/>
                <a:ea typeface="+mj-ea"/>
              </a:rPr>
              <a:t>구조는 </a:t>
            </a:r>
            <a:r>
              <a:rPr lang="ko-KR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                 </a:t>
            </a:r>
            <a:r>
              <a:rPr lang="ko-KR" altLang="en-US" dirty="0" smtClean="0">
                <a:latin typeface="+mj-ea"/>
                <a:ea typeface="+mj-ea"/>
              </a:rPr>
              <a:t>과 </a:t>
            </a:r>
            <a:r>
              <a:rPr lang="ko-KR" altLang="en-US" dirty="0" smtClean="0">
                <a:latin typeface="+mj-ea"/>
                <a:ea typeface="+mj-ea"/>
              </a:rPr>
              <a:t>해면조직으로 되어 있다</a:t>
            </a:r>
            <a:r>
              <a:rPr lang="en-US" altLang="ko-KR" dirty="0" smtClean="0">
                <a:solidFill>
                  <a:srgbClr val="558ED5"/>
                </a:solidFill>
                <a:latin typeface="+mj-ea"/>
                <a:ea typeface="+mj-ea"/>
              </a:rPr>
              <a:t>.</a:t>
            </a:r>
          </a:p>
          <a:p>
            <a:pPr marL="72000">
              <a:buNone/>
              <a:defRPr/>
            </a:pPr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en-US" altLang="ko-KR" dirty="0" smtClean="0">
                <a:latin typeface="+mj-ea"/>
                <a:ea typeface="+mj-ea"/>
              </a:rPr>
              <a:t>             </a:t>
            </a:r>
            <a:r>
              <a:rPr lang="ko-KR" altLang="en-US" dirty="0" smtClean="0">
                <a:latin typeface="+mj-ea"/>
                <a:ea typeface="+mj-ea"/>
              </a:rPr>
              <a:t>가 </a:t>
            </a:r>
            <a:r>
              <a:rPr lang="ko-KR" altLang="en-US" dirty="0" smtClean="0">
                <a:latin typeface="+mj-ea"/>
                <a:ea typeface="+mj-ea"/>
              </a:rPr>
              <a:t>휘어지면 </a:t>
            </a:r>
            <a:r>
              <a:rPr lang="ko-KR" altLang="en-US" dirty="0" smtClean="0">
                <a:latin typeface="+mj-ea"/>
                <a:ea typeface="+mj-ea"/>
              </a:rPr>
              <a:t>기공을 </a:t>
            </a:r>
            <a:r>
              <a:rPr lang="ko-KR" altLang="en-US" dirty="0" smtClean="0">
                <a:latin typeface="+mj-ea"/>
                <a:ea typeface="+mj-ea"/>
              </a:rPr>
              <a:t>통해 수증기가 나간다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  <a:p>
            <a:pPr marL="72000">
              <a:buNone/>
              <a:defRPr/>
            </a:pPr>
            <a:r>
              <a:rPr lang="en-US" altLang="ko-KR" sz="3600" b="1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잎맥에는 </a:t>
            </a:r>
            <a:r>
              <a:rPr lang="ko-KR" altLang="en-US" dirty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           </a:t>
            </a:r>
            <a:r>
              <a:rPr lang="ko-KR" altLang="en-US" dirty="0" smtClean="0">
                <a:latin typeface="+mj-ea"/>
                <a:ea typeface="+mj-ea"/>
              </a:rPr>
              <a:t>과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               </a:t>
            </a:r>
            <a:r>
              <a:rPr lang="ko-KR" altLang="en-US" dirty="0" smtClean="0">
                <a:latin typeface="+mj-ea"/>
                <a:ea typeface="+mj-ea"/>
              </a:rPr>
              <a:t>이 </a:t>
            </a:r>
            <a:r>
              <a:rPr lang="ko-KR" altLang="en-US" dirty="0" smtClean="0">
                <a:latin typeface="+mj-ea"/>
                <a:ea typeface="+mj-ea"/>
              </a:rPr>
              <a:t>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endParaRPr lang="en-US" altLang="ko-KR" sz="3600" b="1" dirty="0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604" y="140070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기</a:t>
            </a:r>
            <a:r>
              <a:rPr lang="ko-KR" altLang="en-US" sz="3600" dirty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0365" y="2357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잎을 들여다보아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21"/>
          <p:cNvSpPr>
            <a:spLocks noChangeArrowheads="1"/>
          </p:cNvSpPr>
          <p:nvPr/>
        </p:nvSpPr>
        <p:spPr bwMode="auto">
          <a:xfrm>
            <a:off x="395536" y="95726"/>
            <a:ext cx="3976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개념</a:t>
            </a:r>
            <a:r>
              <a:rPr lang="ko-KR" altLang="en-US" sz="2400" b="1" dirty="0" smtClean="0">
                <a:solidFill>
                  <a:srgbClr val="0D0D0D"/>
                </a:solidFill>
                <a:latin typeface="HY헤드라인M" pitchFamily="18" charset="-127"/>
                <a:ea typeface="HY헤드라인M" pitchFamily="18" charset="-127"/>
              </a:rPr>
              <a:t> 확인</a:t>
            </a:r>
            <a:endParaRPr lang="ko-KR" altLang="en-US" sz="2400" b="1" dirty="0">
              <a:solidFill>
                <a:srgbClr val="0D0D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8521" y="1414566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수증기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724" y="2599655"/>
            <a:ext cx="638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잎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8471" y="2601032"/>
            <a:ext cx="2452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울타리조직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6524" y="3709027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공변세포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5789" y="4821353"/>
            <a:ext cx="1545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sz="3600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그물맥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7663" y="4827060"/>
            <a:ext cx="199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ko-KR" altLang="en-US" dirty="0" err="1" smtClean="0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나란히</a:t>
            </a:r>
            <a:r>
              <a:rPr lang="ko-KR" altLang="en-US" dirty="0" err="1">
                <a:solidFill>
                  <a:srgbClr val="FF0000"/>
                </a:solidFill>
                <a:latin typeface="HY수평선B" pitchFamily="18" charset="-127"/>
                <a:ea typeface="HY수평선B" pitchFamily="18" charset="-127"/>
              </a:rPr>
              <a:t>맥</a:t>
            </a:r>
            <a:endParaRPr lang="ko-KR" altLang="en-US" sz="3600" dirty="0">
              <a:solidFill>
                <a:srgbClr val="FF0000"/>
              </a:solidFill>
              <a:latin typeface="HY수평선B" pitchFamily="18" charset="-127"/>
              <a:ea typeface="HY수평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18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7" grpId="0"/>
      <p:bldP spid="7" grpId="0"/>
      <p:bldP spid="8" grpId="0"/>
      <p:bldP spid="9" grpId="0"/>
      <p:bldP spid="1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0365" y="23576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③ </a:t>
            </a:r>
            <a:r>
              <a:rPr lang="ko-KR" altLang="en-US" sz="1200" b="1" dirty="0" smtClean="0">
                <a:latin typeface="맑은 고딕" pitchFamily="50" charset="-127"/>
                <a:ea typeface="맑은 고딕" pitchFamily="50" charset="-127"/>
              </a:rPr>
              <a:t>잎을 들여다보아</a:t>
            </a:r>
            <a:endParaRPr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21"/>
          <p:cNvSpPr>
            <a:spLocks noChangeArrowheads="1"/>
          </p:cNvSpPr>
          <p:nvPr/>
        </p:nvSpPr>
        <p:spPr bwMode="auto">
          <a:xfrm>
            <a:off x="395536" y="95726"/>
            <a:ext cx="3976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6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개념</a:t>
            </a:r>
            <a:r>
              <a:rPr lang="ko-KR" altLang="en-US" sz="2400" b="1" dirty="0" smtClean="0">
                <a:solidFill>
                  <a:srgbClr val="0D0D0D"/>
                </a:solidFill>
                <a:latin typeface="HY헤드라인M" pitchFamily="18" charset="-127"/>
                <a:ea typeface="HY헤드라인M" pitchFamily="18" charset="-127"/>
              </a:rPr>
              <a:t> 확인</a:t>
            </a:r>
            <a:endParaRPr lang="ko-KR" altLang="en-US" sz="2400" b="1" dirty="0">
              <a:solidFill>
                <a:srgbClr val="0D0D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14" y="885092"/>
            <a:ext cx="5797702" cy="53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3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64515" name="Picture 1027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pic>
        <p:nvPicPr>
          <p:cNvPr id="64516" name="Picture 1028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</p:spPr>
      </p:pic>
      <p:pic>
        <p:nvPicPr>
          <p:cNvPr id="64517" name="Picture 1029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sp>
        <p:nvSpPr>
          <p:cNvPr id="20" name="모서리가 둥근 직사각형 19"/>
          <p:cNvSpPr/>
          <p:nvPr/>
        </p:nvSpPr>
        <p:spPr>
          <a:xfrm>
            <a:off x="78381" y="1864759"/>
            <a:ext cx="8928991" cy="2844267"/>
          </a:xfrm>
          <a:prstGeom prst="roundRect">
            <a:avLst>
              <a:gd name="adj" fmla="val 22265"/>
            </a:avLst>
          </a:prstGeom>
          <a:solidFill>
            <a:srgbClr val="F0E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식물 기관의 특징을 정리하고 그림으로 </a:t>
            </a:r>
            <a:endParaRPr lang="en-US" altLang="ko-KR" sz="3200" dirty="0" smtClean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ko-KR" sz="3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표현 할 수 있다</a:t>
            </a:r>
            <a:r>
              <a:rPr lang="en-US" altLang="ko-KR" sz="3200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endParaRPr lang="ko-KR" altLang="en-US" sz="3200" spc="-15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81000" y="228600"/>
            <a:ext cx="8382000" cy="609600"/>
            <a:chOff x="240" y="192"/>
            <a:chExt cx="5280" cy="384"/>
          </a:xfrm>
        </p:grpSpPr>
        <p:sp>
          <p:nvSpPr>
            <p:cNvPr id="23" name="Rectangle 64"/>
            <p:cNvSpPr>
              <a:spLocks noChangeArrowheads="1"/>
            </p:cNvSpPr>
            <p:nvPr/>
          </p:nvSpPr>
          <p:spPr bwMode="auto">
            <a:xfrm>
              <a:off x="240" y="192"/>
              <a:ext cx="4368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학습목표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26" name="AutoShape 66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AutoShape 67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964" y="151477"/>
            <a:ext cx="674738" cy="76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64515" name="Picture 1027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pic>
        <p:nvPicPr>
          <p:cNvPr id="64516" name="Picture 1028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</p:spPr>
      </p:pic>
      <p:pic>
        <p:nvPicPr>
          <p:cNvPr id="64517" name="Picture 1029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81000" y="228600"/>
            <a:ext cx="8382000" cy="609600"/>
            <a:chOff x="240" y="192"/>
            <a:chExt cx="5280" cy="384"/>
          </a:xfrm>
        </p:grpSpPr>
        <p:sp>
          <p:nvSpPr>
            <p:cNvPr id="23" name="Rectangle 64"/>
            <p:cNvSpPr>
              <a:spLocks noChangeArrowheads="1"/>
            </p:cNvSpPr>
            <p:nvPr/>
          </p:nvSpPr>
          <p:spPr bwMode="auto">
            <a:xfrm>
              <a:off x="240" y="192"/>
              <a:ext cx="4368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전시학</a:t>
              </a:r>
              <a:r>
                <a:rPr lang="ko-KR" altLang="en-US" sz="2800" dirty="0">
                  <a:solidFill>
                    <a:schemeClr val="bg1"/>
                  </a:solidFill>
                </a:rPr>
                <a:t>습</a:t>
              </a:r>
            </a:p>
          </p:txBody>
        </p:sp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26" name="AutoShape 66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AutoShape 67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68" y="1298432"/>
            <a:ext cx="6590757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06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64515" name="Picture 1027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pic>
        <p:nvPicPr>
          <p:cNvPr id="64516" name="Picture 1028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</p:spPr>
      </p:pic>
      <p:pic>
        <p:nvPicPr>
          <p:cNvPr id="64517" name="Picture 1029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81000" y="228600"/>
            <a:ext cx="8382000" cy="609600"/>
            <a:chOff x="240" y="192"/>
            <a:chExt cx="5280" cy="384"/>
          </a:xfrm>
        </p:grpSpPr>
        <p:sp>
          <p:nvSpPr>
            <p:cNvPr id="23" name="Rectangle 64"/>
            <p:cNvSpPr>
              <a:spLocks noChangeArrowheads="1"/>
            </p:cNvSpPr>
            <p:nvPr/>
          </p:nvSpPr>
          <p:spPr bwMode="auto">
            <a:xfrm>
              <a:off x="240" y="192"/>
              <a:ext cx="4368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lang="ko-KR" altLang="en-US" sz="2800" dirty="0" smtClean="0">
                  <a:solidFill>
                    <a:schemeClr val="bg1"/>
                  </a:solidFill>
                </a:rPr>
                <a:t>도입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26" name="AutoShape 66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AutoShape 67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3" name="Text Box 371"/>
          <p:cNvSpPr txBox="1">
            <a:spLocks noChangeArrowheads="1"/>
          </p:cNvSpPr>
          <p:nvPr/>
        </p:nvSpPr>
        <p:spPr bwMode="auto">
          <a:xfrm>
            <a:off x="548525" y="1172123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Marlett" pitchFamily="2" charset="2"/>
              <a:buNone/>
            </a:pPr>
            <a:r>
              <a:rPr lang="ko-KR" altLang="en-US" sz="1600" dirty="0" smtClean="0"/>
              <a:t>오늘 할 내용 </a:t>
            </a:r>
            <a:endParaRPr lang="en-US" altLang="ko-KR" sz="1600" dirty="0"/>
          </a:p>
        </p:txBody>
      </p:sp>
      <p:pic>
        <p:nvPicPr>
          <p:cNvPr id="2" name="Picture 2" descr="C:\Users\김정식\Documents\네이버드라이브\수석교사관련\2015김정식활동내용\수업공개\20150911(비주얼씽킹-식물구조)\비주얼씽킹써클맵예시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98" y="1655487"/>
            <a:ext cx="6675727" cy="470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05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64515" name="Picture 1027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pic>
        <p:nvPicPr>
          <p:cNvPr id="64516" name="Picture 1028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</p:spPr>
      </p:pic>
      <p:pic>
        <p:nvPicPr>
          <p:cNvPr id="64517" name="Picture 1029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sp>
        <p:nvSpPr>
          <p:cNvPr id="64552" name="AutoShape 1064"/>
          <p:cNvSpPr>
            <a:spLocks noChangeArrowheads="1"/>
          </p:cNvSpPr>
          <p:nvPr/>
        </p:nvSpPr>
        <p:spPr bwMode="auto">
          <a:xfrm>
            <a:off x="4114800" y="381000"/>
            <a:ext cx="3810000" cy="609600"/>
          </a:xfrm>
          <a:prstGeom prst="cloudCallout">
            <a:avLst>
              <a:gd name="adj1" fmla="val -39292"/>
              <a:gd name="adj2" fmla="val 130208"/>
            </a:avLst>
          </a:prstGeom>
          <a:solidFill>
            <a:srgbClr val="3333FF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tIns="72000" bIns="72000" anchor="ctr"/>
          <a:lstStyle/>
          <a:p>
            <a:pPr algn="ctr" eaLnBrk="0" latinLnBrk="0" hangingPunct="0">
              <a:buClrTx/>
              <a:buFontTx/>
              <a:buNone/>
            </a:pPr>
            <a:r>
              <a:rPr kumimoji="0"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kumimoji="0"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활동방법</a:t>
            </a:r>
            <a:endParaRPr lang="ko-KR" altLang="en-US" sz="2400" dirty="0"/>
          </a:p>
        </p:txBody>
      </p:sp>
      <p:sp>
        <p:nvSpPr>
          <p:cNvPr id="19" name="Text Box 371"/>
          <p:cNvSpPr txBox="1">
            <a:spLocks noChangeArrowheads="1"/>
          </p:cNvSpPr>
          <p:nvPr/>
        </p:nvSpPr>
        <p:spPr bwMode="auto">
          <a:xfrm>
            <a:off x="1166288" y="1228526"/>
            <a:ext cx="7271275" cy="4401205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dirty="0"/>
              <a:t>- </a:t>
            </a:r>
            <a:r>
              <a:rPr lang="ko-KR" altLang="en-US" sz="2000" dirty="0"/>
              <a:t>지킴이 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모둠학습지와</a:t>
            </a:r>
            <a:r>
              <a:rPr lang="ko-KR" altLang="en-US" sz="2000" dirty="0"/>
              <a:t> 준비물 </a:t>
            </a:r>
            <a:r>
              <a:rPr lang="ko-KR" altLang="en-US" sz="2000" dirty="0" smtClean="0"/>
              <a:t>가져감</a:t>
            </a:r>
            <a:endParaRPr lang="en-US" altLang="ko-KR" sz="2000" dirty="0" smtClean="0"/>
          </a:p>
          <a:p>
            <a:pPr>
              <a:lnSpc>
                <a:spcPct val="200000"/>
              </a:lnSpc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</a:t>
            </a:r>
            <a:r>
              <a:rPr lang="ko-KR" altLang="en-US" sz="2000" dirty="0" smtClean="0"/>
              <a:t>활동정리 후 제출</a:t>
            </a:r>
            <a:endParaRPr lang="ko-KR" altLang="en-US" sz="2000" dirty="0"/>
          </a:p>
          <a:p>
            <a:pPr>
              <a:lnSpc>
                <a:spcPct val="200000"/>
              </a:lnSpc>
            </a:pPr>
            <a:r>
              <a:rPr lang="en-US" altLang="ko-KR" sz="2000" dirty="0"/>
              <a:t>- </a:t>
            </a:r>
            <a:r>
              <a:rPr lang="ko-KR" altLang="en-US" sz="2000" dirty="0" err="1"/>
              <a:t>이끔이</a:t>
            </a:r>
            <a:r>
              <a:rPr lang="ko-KR" altLang="en-US" sz="2000" dirty="0"/>
              <a:t> </a:t>
            </a:r>
            <a:r>
              <a:rPr lang="en-US" altLang="ko-KR" sz="2000" dirty="0"/>
              <a:t>: </a:t>
            </a:r>
            <a:r>
              <a:rPr lang="ko-KR" altLang="en-US" sz="2000" dirty="0"/>
              <a:t>제대로 적을 수 있도록 살펴가며 </a:t>
            </a:r>
            <a:r>
              <a:rPr lang="ko-KR" altLang="en-US" sz="2000" dirty="0" smtClean="0"/>
              <a:t>진행</a:t>
            </a:r>
            <a:endParaRPr lang="en-US" altLang="ko-KR" sz="2000" dirty="0" smtClean="0"/>
          </a:p>
          <a:p>
            <a:pPr>
              <a:lnSpc>
                <a:spcPct val="200000"/>
              </a:lnSpc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 </a:t>
            </a:r>
            <a:r>
              <a:rPr lang="ko-KR" altLang="en-US" sz="2000" dirty="0" err="1" smtClean="0"/>
              <a:t>옆모둠에</a:t>
            </a:r>
            <a:r>
              <a:rPr lang="ko-KR" altLang="en-US" sz="2000" dirty="0" smtClean="0"/>
              <a:t> 가서 발표하고 </a:t>
            </a:r>
            <a:r>
              <a:rPr lang="ko-KR" altLang="en-US" sz="2000" dirty="0" err="1" smtClean="0"/>
              <a:t>질문받기</a:t>
            </a:r>
            <a:endParaRPr lang="ko-KR" altLang="en-US" sz="2000" dirty="0"/>
          </a:p>
          <a:p>
            <a:pPr>
              <a:lnSpc>
                <a:spcPct val="200000"/>
              </a:lnSpc>
            </a:pPr>
            <a:r>
              <a:rPr lang="en-US" altLang="ko-KR" sz="2000" dirty="0"/>
              <a:t>- </a:t>
            </a:r>
            <a:r>
              <a:rPr lang="ko-KR" altLang="en-US" sz="2000" dirty="0"/>
              <a:t>기록이 </a:t>
            </a:r>
            <a:r>
              <a:rPr lang="en-US" altLang="ko-KR" sz="2000" dirty="0"/>
              <a:t>: </a:t>
            </a:r>
            <a:r>
              <a:rPr lang="ko-KR" altLang="en-US" sz="2000" dirty="0" err="1"/>
              <a:t>빙고판에</a:t>
            </a:r>
            <a:r>
              <a:rPr lang="ko-KR" altLang="en-US" sz="2000" dirty="0"/>
              <a:t> 단어 </a:t>
            </a:r>
            <a:r>
              <a:rPr lang="ko-KR" altLang="en-US" sz="2000" dirty="0" smtClean="0"/>
              <a:t>작성 및 </a:t>
            </a:r>
            <a:r>
              <a:rPr lang="ko-KR" altLang="en-US" sz="2000" dirty="0" err="1" smtClean="0"/>
              <a:t>빙고판</a:t>
            </a:r>
            <a:r>
              <a:rPr lang="ko-KR" altLang="en-US" sz="2000" dirty="0" smtClean="0"/>
              <a:t> 진행</a:t>
            </a:r>
            <a:endParaRPr lang="ko-KR" altLang="en-US" sz="2000" dirty="0"/>
          </a:p>
          <a:p>
            <a:pPr>
              <a:lnSpc>
                <a:spcPct val="200000"/>
              </a:lnSpc>
            </a:pPr>
            <a:r>
              <a:rPr lang="en-US" altLang="ko-KR" sz="2000" dirty="0"/>
              <a:t>- </a:t>
            </a:r>
            <a:r>
              <a:rPr lang="ko-KR" altLang="en-US" sz="2000" dirty="0"/>
              <a:t>칭찬이 </a:t>
            </a:r>
            <a:r>
              <a:rPr lang="en-US" altLang="ko-KR" sz="2000" dirty="0"/>
              <a:t>: </a:t>
            </a:r>
            <a:r>
              <a:rPr lang="ko-KR" altLang="en-US" sz="2000" dirty="0"/>
              <a:t>긍정적인 말들이 오가도록 </a:t>
            </a:r>
            <a:r>
              <a:rPr lang="ko-KR" altLang="en-US" sz="2000" dirty="0" smtClean="0"/>
              <a:t>지도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00000"/>
              </a:lnSpc>
              <a:buNone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            </a:t>
            </a:r>
            <a:r>
              <a:rPr lang="ko-KR" altLang="en-US" sz="2000" dirty="0" smtClean="0"/>
              <a:t>학습지에 </a:t>
            </a:r>
            <a:r>
              <a:rPr lang="ko-KR" altLang="en-US" sz="2000" dirty="0" err="1" smtClean="0"/>
              <a:t>모둠명과</a:t>
            </a:r>
            <a:r>
              <a:rPr lang="ko-KR" altLang="en-US" sz="2000" dirty="0" smtClean="0"/>
              <a:t> 제목 적고 이름 확인하기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2936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9" name="Group 63"/>
          <p:cNvGrpSpPr>
            <a:grpSpLocks/>
          </p:cNvGrpSpPr>
          <p:nvPr/>
        </p:nvGrpSpPr>
        <p:grpSpPr bwMode="auto">
          <a:xfrm>
            <a:off x="381000" y="228600"/>
            <a:ext cx="8382000" cy="609600"/>
            <a:chOff x="240" y="192"/>
            <a:chExt cx="5280" cy="384"/>
          </a:xfrm>
        </p:grpSpPr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240" y="192"/>
              <a:ext cx="4368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lang="en-US" altLang="ko-KR" sz="2400" dirty="0">
                  <a:solidFill>
                    <a:schemeClr val="bg1"/>
                  </a:solidFill>
                </a:rPr>
                <a:t>1. </a:t>
              </a:r>
              <a:r>
                <a:rPr lang="ko-KR" altLang="en-US" sz="2400" dirty="0" err="1" smtClean="0">
                  <a:solidFill>
                    <a:schemeClr val="bg1"/>
                  </a:solidFill>
                </a:rPr>
                <a:t>모둠활동지에</a:t>
              </a:r>
              <a:r>
                <a:rPr lang="ko-KR" altLang="en-US" sz="2400" dirty="0" smtClean="0">
                  <a:solidFill>
                    <a:schemeClr val="bg1"/>
                  </a:solidFill>
                </a:rPr>
                <a:t> 이름을 적는다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4401" name="Group 65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14402" name="AutoShape 66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403" name="AutoShape 67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4405" name="Picture 69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14407" name="Picture 71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8" name="Picture 72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pic>
        <p:nvPicPr>
          <p:cNvPr id="14437" name="Picture 101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sp>
        <p:nvSpPr>
          <p:cNvPr id="14483" name="Oval 147">
            <a:hlinkClick r:id="rId7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304800" y="6324600"/>
            <a:ext cx="392113" cy="392113"/>
          </a:xfrm>
          <a:prstGeom prst="ellipse">
            <a:avLst/>
          </a:prstGeom>
          <a:solidFill>
            <a:srgbClr val="3333FF"/>
          </a:solidFill>
          <a:ln w="38100" cmpd="dbl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ko-KR" altLang="en-US" sz="1200">
                <a:solidFill>
                  <a:schemeClr val="bg1"/>
                </a:solidFill>
              </a:rPr>
              <a:t>차례</a:t>
            </a:r>
          </a:p>
        </p:txBody>
      </p:sp>
      <p:sp>
        <p:nvSpPr>
          <p:cNvPr id="15" name="Text Box 371"/>
          <p:cNvSpPr txBox="1">
            <a:spLocks noChangeArrowheads="1"/>
          </p:cNvSpPr>
          <p:nvPr/>
        </p:nvSpPr>
        <p:spPr bwMode="auto">
          <a:xfrm>
            <a:off x="548526" y="979846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Marlett" pitchFamily="2" charset="2"/>
              <a:buNone/>
            </a:pPr>
            <a:r>
              <a:rPr lang="en-US" altLang="ko-KR" sz="1600" dirty="0"/>
              <a:t>1. </a:t>
            </a:r>
            <a:r>
              <a:rPr lang="ko-KR" altLang="en-US" sz="1600" dirty="0" smtClean="0"/>
              <a:t>각자 원하는 </a:t>
            </a:r>
            <a:r>
              <a:rPr lang="ko-KR" altLang="en-US" sz="1600" dirty="0" err="1" smtClean="0"/>
              <a:t>사인펜색을</a:t>
            </a:r>
            <a:r>
              <a:rPr lang="ko-KR" altLang="en-US" sz="1600" dirty="0" smtClean="0"/>
              <a:t> 고른다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18" name="Text Box 371"/>
          <p:cNvSpPr txBox="1">
            <a:spLocks noChangeArrowheads="1"/>
          </p:cNvSpPr>
          <p:nvPr/>
        </p:nvSpPr>
        <p:spPr bwMode="auto">
          <a:xfrm>
            <a:off x="555376" y="1491282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altLang="ko-KR" sz="1600" dirty="0" smtClean="0"/>
              <a:t>2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자신이 고른 사인펜으로 번호와 이름을 적는다</a:t>
            </a:r>
            <a:r>
              <a:rPr lang="en-US" altLang="ko-KR" sz="1600" dirty="0" smtClean="0"/>
              <a:t>.</a:t>
            </a:r>
            <a:endParaRPr lang="ko-KR" altLang="en-US" sz="1600" dirty="0" smtClean="0">
              <a:solidFill>
                <a:srgbClr val="0000CC"/>
              </a:solidFill>
            </a:endParaRPr>
          </a:p>
        </p:txBody>
      </p:sp>
      <p:sp>
        <p:nvSpPr>
          <p:cNvPr id="19" name="Text Box 371"/>
          <p:cNvSpPr txBox="1">
            <a:spLocks noChangeArrowheads="1"/>
          </p:cNvSpPr>
          <p:nvPr/>
        </p:nvSpPr>
        <p:spPr bwMode="auto">
          <a:xfrm>
            <a:off x="555376" y="2014111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/>
              <a:t>3</a:t>
            </a:r>
            <a:r>
              <a:rPr lang="en-US" altLang="ko-KR" sz="1600" dirty="0"/>
              <a:t>. </a:t>
            </a:r>
            <a:r>
              <a:rPr lang="ko-KR" altLang="en-US" sz="1600" dirty="0" err="1" smtClean="0"/>
              <a:t>칭찬이는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모둠명과</a:t>
            </a:r>
            <a:r>
              <a:rPr lang="ko-KR" altLang="en-US" sz="1600" dirty="0" smtClean="0"/>
              <a:t> 제목과 학년 반 을 적는다</a:t>
            </a:r>
            <a:r>
              <a:rPr lang="en-US" altLang="ko-KR" sz="1600" dirty="0" smtClean="0"/>
              <a:t>.</a:t>
            </a:r>
            <a:endParaRPr lang="ko-KR" alt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20" name="Text Box 371"/>
          <p:cNvSpPr txBox="1">
            <a:spLocks noChangeArrowheads="1"/>
          </p:cNvSpPr>
          <p:nvPr/>
        </p:nvSpPr>
        <p:spPr bwMode="auto">
          <a:xfrm>
            <a:off x="543390" y="2628848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/>
              <a:t>4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제목 </a:t>
            </a:r>
            <a:r>
              <a:rPr lang="en-US" altLang="ko-KR" sz="1600" dirty="0" smtClean="0"/>
              <a:t>: </a:t>
            </a:r>
            <a:r>
              <a:rPr lang="ko-KR" altLang="en-US" sz="1600" dirty="0" smtClean="0"/>
              <a:t>초등학생도 이해하는 식물의 구조</a:t>
            </a:r>
            <a:endParaRPr lang="ko-KR" alt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8" y="4114799"/>
            <a:ext cx="8448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오른쪽 화살표 1"/>
          <p:cNvSpPr/>
          <p:nvPr/>
        </p:nvSpPr>
        <p:spPr bwMode="auto">
          <a:xfrm rot="2522179">
            <a:off x="6329854" y="3398519"/>
            <a:ext cx="990600" cy="8382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Marlett" pitchFamily="2" charset="2"/>
              <a:buAutoNum type="arabicPeriod"/>
              <a:tabLst/>
            </a:pPr>
            <a:endParaRPr kumimoji="1" lang="ko-KR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60718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026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64515" name="Picture 1027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pic>
        <p:nvPicPr>
          <p:cNvPr id="64516" name="Picture 1028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</p:spPr>
      </p:pic>
      <p:pic>
        <p:nvPicPr>
          <p:cNvPr id="64517" name="Picture 1029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grpSp>
        <p:nvGrpSpPr>
          <p:cNvPr id="22" name="Group 63"/>
          <p:cNvGrpSpPr>
            <a:grpSpLocks/>
          </p:cNvGrpSpPr>
          <p:nvPr/>
        </p:nvGrpSpPr>
        <p:grpSpPr bwMode="auto">
          <a:xfrm>
            <a:off x="381000" y="228600"/>
            <a:ext cx="8382000" cy="609600"/>
            <a:chOff x="240" y="192"/>
            <a:chExt cx="5280" cy="384"/>
          </a:xfrm>
        </p:grpSpPr>
        <p:sp>
          <p:nvSpPr>
            <p:cNvPr id="23" name="Rectangle 64"/>
            <p:cNvSpPr>
              <a:spLocks noChangeArrowheads="1"/>
            </p:cNvSpPr>
            <p:nvPr/>
          </p:nvSpPr>
          <p:spPr bwMode="auto">
            <a:xfrm>
              <a:off x="240" y="192"/>
              <a:ext cx="5075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lang="en-US" altLang="ko-KR" sz="2800" dirty="0" smtClean="0">
                  <a:solidFill>
                    <a:schemeClr val="bg1"/>
                  </a:solidFill>
                </a:rPr>
                <a:t>2. </a:t>
              </a:r>
              <a:r>
                <a:rPr lang="ko-KR" altLang="en-US" sz="2800" dirty="0" smtClean="0">
                  <a:solidFill>
                    <a:schemeClr val="bg1"/>
                  </a:solidFill>
                </a:rPr>
                <a:t>자신의 방향으로 식물기관의 특징 기록</a:t>
              </a:r>
              <a:endParaRPr lang="ko-KR" alt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65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26" name="AutoShape 66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" name="AutoShape 67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5" name="Rectangle 68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sp>
        <p:nvSpPr>
          <p:cNvPr id="13" name="Text Box 371"/>
          <p:cNvSpPr txBox="1">
            <a:spLocks noChangeArrowheads="1"/>
          </p:cNvSpPr>
          <p:nvPr/>
        </p:nvSpPr>
        <p:spPr bwMode="auto">
          <a:xfrm>
            <a:off x="548525" y="1172123"/>
            <a:ext cx="8246153" cy="830997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Marlett" pitchFamily="2" charset="2"/>
              <a:buNone/>
            </a:pPr>
            <a:r>
              <a:rPr lang="en-US" altLang="ko-KR" sz="1600" dirty="0" smtClean="0"/>
              <a:t>1.</a:t>
            </a:r>
            <a:r>
              <a:rPr lang="ko-KR" altLang="en-US" sz="1600" dirty="0" smtClean="0"/>
              <a:t>각자 자기방향으로 </a:t>
            </a:r>
            <a:r>
              <a:rPr lang="ko-KR" altLang="en-US" sz="1600" dirty="0" smtClean="0">
                <a:solidFill>
                  <a:srgbClr val="FF0000"/>
                </a:solidFill>
              </a:rPr>
              <a:t>번호 적어가면서 </a:t>
            </a:r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</a:rPr>
              <a:t>개씩만 기록</a:t>
            </a:r>
            <a:endParaRPr lang="en-US" altLang="ko-KR" sz="1600" dirty="0" smtClean="0">
              <a:solidFill>
                <a:srgbClr val="FF0000"/>
              </a:solidFill>
            </a:endParaRPr>
          </a:p>
          <a:p>
            <a:pPr marL="457200" indent="-457200">
              <a:buFont typeface="Marlett" pitchFamily="2" charset="2"/>
              <a:buNone/>
            </a:pPr>
            <a:r>
              <a:rPr lang="en-US" altLang="ko-KR" sz="1600" dirty="0" smtClean="0"/>
              <a:t>2.</a:t>
            </a:r>
            <a:r>
              <a:rPr lang="ko-KR" altLang="en-US" sz="1600" dirty="0" smtClean="0"/>
              <a:t>시간이 지나 위치가 바뀌면 다른 사람이 </a:t>
            </a:r>
            <a:r>
              <a:rPr lang="ko-KR" altLang="en-US" sz="1600" dirty="0" err="1" smtClean="0"/>
              <a:t>적은것</a:t>
            </a:r>
            <a:r>
              <a:rPr lang="ko-KR" altLang="en-US" sz="1600" dirty="0" smtClean="0"/>
              <a:t> 읽어 보고 적지 않은 내용 찾아서 기록</a:t>
            </a:r>
            <a:endParaRPr lang="en-US" altLang="ko-KR" sz="1600" dirty="0" smtClean="0"/>
          </a:p>
          <a:p>
            <a:pPr marL="457200" indent="-457200">
              <a:buFont typeface="Marlett" pitchFamily="2" charset="2"/>
              <a:buNone/>
            </a:pPr>
            <a:r>
              <a:rPr lang="en-US" altLang="ko-KR" sz="1600" dirty="0" smtClean="0"/>
              <a:t>3.</a:t>
            </a:r>
            <a:r>
              <a:rPr lang="ko-KR" altLang="en-US" sz="1600" dirty="0" smtClean="0"/>
              <a:t>더 이상 기록할게 없으면 그림으로 표시</a:t>
            </a:r>
            <a:endParaRPr lang="en-US" altLang="ko-KR" sz="1600" dirty="0"/>
          </a:p>
        </p:txBody>
      </p:sp>
      <p:pic>
        <p:nvPicPr>
          <p:cNvPr id="3074" name="Picture 2" descr="C:\Users\김정식\Documents\네이버드라이브\수석교사관련\2015김정식활동내용\수업공개\20150911(비주얼씽킹-식물구조)\비주얼씽킹써클맵예시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97" y="2067283"/>
            <a:ext cx="6054503" cy="427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 bwMode="auto">
          <a:xfrm>
            <a:off x="5394960" y="2987040"/>
            <a:ext cx="1554480" cy="2895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Marlett" pitchFamily="2" charset="2"/>
              <a:buAutoNum type="arabicPeriod"/>
              <a:tabLst/>
            </a:pPr>
            <a:endParaRPr kumimoji="1" lang="ko-KR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 bwMode="auto">
          <a:xfrm>
            <a:off x="5394960" y="5029200"/>
            <a:ext cx="1554480" cy="2895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Marlett" pitchFamily="2" charset="2"/>
              <a:buAutoNum type="arabicPeriod"/>
              <a:tabLst/>
            </a:pPr>
            <a:endParaRPr kumimoji="1" lang="ko-KR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 bwMode="auto">
          <a:xfrm rot="10800000">
            <a:off x="2727960" y="2987040"/>
            <a:ext cx="1554480" cy="2895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Marlett" pitchFamily="2" charset="2"/>
              <a:buAutoNum type="arabicPeriod"/>
              <a:tabLst/>
            </a:pPr>
            <a:endParaRPr kumimoji="1" lang="ko-KR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 bwMode="auto">
          <a:xfrm rot="10800000">
            <a:off x="2834640" y="4914900"/>
            <a:ext cx="1554480" cy="28956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Marlett" pitchFamily="2" charset="2"/>
              <a:buAutoNum type="arabicPeriod"/>
              <a:tabLst/>
            </a:pPr>
            <a:endParaRPr kumimoji="1" lang="ko-KR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695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99" name="Group 63"/>
          <p:cNvGrpSpPr>
            <a:grpSpLocks/>
          </p:cNvGrpSpPr>
          <p:nvPr/>
        </p:nvGrpSpPr>
        <p:grpSpPr bwMode="auto">
          <a:xfrm>
            <a:off x="381000" y="228600"/>
            <a:ext cx="8382000" cy="609600"/>
            <a:chOff x="240" y="192"/>
            <a:chExt cx="5280" cy="384"/>
          </a:xfrm>
        </p:grpSpPr>
        <p:sp>
          <p:nvSpPr>
            <p:cNvPr id="14400" name="Rectangle 64"/>
            <p:cNvSpPr>
              <a:spLocks noChangeArrowheads="1"/>
            </p:cNvSpPr>
            <p:nvPr/>
          </p:nvSpPr>
          <p:spPr bwMode="auto">
            <a:xfrm>
              <a:off x="240" y="192"/>
              <a:ext cx="4368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lang="en-US" altLang="ko-KR" sz="2400" dirty="0" smtClean="0">
                  <a:solidFill>
                    <a:schemeClr val="bg1"/>
                  </a:solidFill>
                </a:rPr>
                <a:t>3. </a:t>
              </a:r>
              <a:r>
                <a:rPr lang="ko-KR" altLang="en-US" sz="2400" dirty="0" err="1" smtClean="0">
                  <a:solidFill>
                    <a:schemeClr val="bg1"/>
                  </a:solidFill>
                </a:rPr>
                <a:t>모둠</a:t>
              </a:r>
              <a:r>
                <a:rPr lang="ko-KR" altLang="en-US" sz="2400" dirty="0" smtClean="0">
                  <a:solidFill>
                    <a:schemeClr val="bg1"/>
                  </a:solidFill>
                </a:rPr>
                <a:t> 교환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14401" name="Group 65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14402" name="AutoShape 66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403" name="AutoShape 67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4404" name="Rectangle 68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14405" name="Picture 69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14407" name="Picture 71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08" name="Picture 72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pic>
        <p:nvPicPr>
          <p:cNvPr id="14437" name="Picture 101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6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sp>
        <p:nvSpPr>
          <p:cNvPr id="14483" name="Oval 147">
            <a:hlinkClick r:id="rId7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304800" y="6324600"/>
            <a:ext cx="392113" cy="392113"/>
          </a:xfrm>
          <a:prstGeom prst="ellipse">
            <a:avLst/>
          </a:prstGeom>
          <a:solidFill>
            <a:srgbClr val="3333FF"/>
          </a:solidFill>
          <a:ln w="38100" cmpd="dbl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ko-KR" altLang="en-US" sz="1200">
                <a:solidFill>
                  <a:schemeClr val="bg1"/>
                </a:solidFill>
              </a:rPr>
              <a:t>차례</a:t>
            </a:r>
          </a:p>
        </p:txBody>
      </p:sp>
      <p:sp>
        <p:nvSpPr>
          <p:cNvPr id="15" name="Text Box 371"/>
          <p:cNvSpPr txBox="1">
            <a:spLocks noChangeArrowheads="1"/>
          </p:cNvSpPr>
          <p:nvPr/>
        </p:nvSpPr>
        <p:spPr bwMode="auto">
          <a:xfrm>
            <a:off x="548526" y="979846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Font typeface="Marlett" pitchFamily="2" charset="2"/>
              <a:buNone/>
            </a:pPr>
            <a:r>
              <a:rPr lang="en-US" altLang="ko-KR" sz="1600" dirty="0"/>
              <a:t>1. </a:t>
            </a:r>
            <a:r>
              <a:rPr lang="ko-KR" altLang="en-US" sz="1600" dirty="0" err="1" smtClean="0"/>
              <a:t>이끔이는</a:t>
            </a:r>
            <a:r>
              <a:rPr lang="ko-KR" altLang="en-US" sz="1600" dirty="0" smtClean="0"/>
              <a:t> 자신의 </a:t>
            </a:r>
            <a:r>
              <a:rPr lang="ko-KR" altLang="en-US" sz="1600" dirty="0" err="1" smtClean="0"/>
              <a:t>모둠에서</a:t>
            </a:r>
            <a:r>
              <a:rPr lang="ko-KR" altLang="en-US" sz="1600" dirty="0" smtClean="0"/>
              <a:t> 작성한 </a:t>
            </a:r>
            <a:r>
              <a:rPr lang="ko-KR" altLang="en-US" sz="1600" dirty="0" err="1" smtClean="0"/>
              <a:t>활동지를</a:t>
            </a:r>
            <a:r>
              <a:rPr lang="ko-KR" altLang="en-US" sz="1600" dirty="0" smtClean="0"/>
              <a:t> 들고 옆 </a:t>
            </a:r>
            <a:r>
              <a:rPr lang="ko-KR" altLang="en-US" sz="1600" dirty="0" err="1" smtClean="0"/>
              <a:t>모둠으로</a:t>
            </a:r>
            <a:r>
              <a:rPr lang="ko-KR" altLang="en-US" sz="1600" dirty="0" smtClean="0"/>
              <a:t> 이동</a:t>
            </a:r>
            <a:endParaRPr lang="en-US" altLang="ko-KR" sz="1600" dirty="0"/>
          </a:p>
        </p:txBody>
      </p:sp>
      <p:sp>
        <p:nvSpPr>
          <p:cNvPr id="18" name="Text Box 371"/>
          <p:cNvSpPr txBox="1">
            <a:spLocks noChangeArrowheads="1"/>
          </p:cNvSpPr>
          <p:nvPr/>
        </p:nvSpPr>
        <p:spPr bwMode="auto">
          <a:xfrm>
            <a:off x="546813" y="1534574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None/>
            </a:pPr>
            <a:r>
              <a:rPr lang="en-US" altLang="ko-KR" sz="1600" dirty="0" smtClean="0"/>
              <a:t>2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자신의 </a:t>
            </a:r>
            <a:r>
              <a:rPr lang="ko-KR" altLang="en-US" sz="1600" dirty="0" err="1" smtClean="0"/>
              <a:t>모둠</a:t>
            </a:r>
            <a:r>
              <a:rPr lang="ko-KR" altLang="en-US" sz="1600" dirty="0" smtClean="0"/>
              <a:t> 작성자료를 들고 옆 </a:t>
            </a:r>
            <a:r>
              <a:rPr lang="ko-KR" altLang="en-US" sz="1600" dirty="0" err="1" smtClean="0"/>
              <a:t>모둠원에게</a:t>
            </a:r>
            <a:r>
              <a:rPr lang="ko-KR" altLang="en-US" sz="1600" dirty="0" smtClean="0"/>
              <a:t> 설명해 </a:t>
            </a:r>
            <a:r>
              <a:rPr lang="ko-KR" altLang="en-US" sz="1600" dirty="0" smtClean="0"/>
              <a:t>주고 </a:t>
            </a:r>
            <a:r>
              <a:rPr lang="ko-KR" altLang="en-US" sz="1600" dirty="0" err="1" smtClean="0"/>
              <a:t>질문받기</a:t>
            </a:r>
            <a:endParaRPr lang="ko-KR" altLang="en-US" sz="1600" dirty="0" smtClean="0">
              <a:solidFill>
                <a:srgbClr val="0000CC"/>
              </a:solidFill>
            </a:endParaRPr>
          </a:p>
        </p:txBody>
      </p:sp>
      <p:sp>
        <p:nvSpPr>
          <p:cNvPr id="19" name="Text Box 371"/>
          <p:cNvSpPr txBox="1">
            <a:spLocks noChangeArrowheads="1"/>
          </p:cNvSpPr>
          <p:nvPr/>
        </p:nvSpPr>
        <p:spPr bwMode="auto">
          <a:xfrm>
            <a:off x="555376" y="2014111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/>
              <a:t>3</a:t>
            </a:r>
            <a:r>
              <a:rPr lang="en-US" altLang="ko-KR" sz="1600" dirty="0"/>
              <a:t>. </a:t>
            </a:r>
            <a:r>
              <a:rPr lang="ko-KR" altLang="en-US" sz="1600" dirty="0" err="1" smtClean="0"/>
              <a:t>모둠원들은</a:t>
            </a:r>
            <a:r>
              <a:rPr lang="ko-KR" altLang="en-US" sz="1600" dirty="0" smtClean="0"/>
              <a:t> 우리 </a:t>
            </a:r>
            <a:r>
              <a:rPr lang="ko-KR" altLang="en-US" sz="1600" dirty="0" err="1" smtClean="0"/>
              <a:t>모둠에서</a:t>
            </a:r>
            <a:r>
              <a:rPr lang="ko-KR" altLang="en-US" sz="1600" dirty="0" smtClean="0"/>
              <a:t> 혹시 못 적은 것 있는지 잘 알아 두었다가 추후에 추가 기록</a:t>
            </a:r>
            <a:endParaRPr lang="ko-KR" alt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20" name="Text Box 371"/>
          <p:cNvSpPr txBox="1">
            <a:spLocks noChangeArrowheads="1"/>
          </p:cNvSpPr>
          <p:nvPr/>
        </p:nvSpPr>
        <p:spPr bwMode="auto">
          <a:xfrm>
            <a:off x="543390" y="2628848"/>
            <a:ext cx="8246153" cy="338554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/>
              <a:t>4</a:t>
            </a:r>
            <a:r>
              <a:rPr lang="en-US" altLang="ko-KR" sz="1600" dirty="0"/>
              <a:t>. </a:t>
            </a:r>
            <a:r>
              <a:rPr lang="ko-KR" altLang="en-US" sz="1600" dirty="0" smtClean="0"/>
              <a:t>내용 추가하여 정리</a:t>
            </a:r>
            <a:endParaRPr lang="ko-KR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54929" y="3574472"/>
            <a:ext cx="84080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dirty="0" smtClean="0"/>
              <a:t>1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-&gt;2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-&gt;3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-&gt;4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-&gt;5</a:t>
            </a:r>
            <a:r>
              <a:rPr lang="ko-KR" altLang="en-US" dirty="0" err="1" smtClean="0"/>
              <a:t>모둠</a:t>
            </a:r>
            <a:endParaRPr lang="en-US" altLang="ko-KR" dirty="0" smtClean="0"/>
          </a:p>
          <a:p>
            <a:pPr>
              <a:lnSpc>
                <a:spcPct val="200000"/>
              </a:lnSpc>
              <a:buNone/>
            </a:pPr>
            <a:r>
              <a:rPr lang="en-US" altLang="ko-KR" dirty="0" smtClean="0"/>
              <a:t>-&gt;6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-&gt;7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-&gt;8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-&gt;9</a:t>
            </a:r>
            <a:r>
              <a:rPr lang="ko-KR" altLang="en-US" dirty="0" err="1" smtClean="0"/>
              <a:t>모둠</a:t>
            </a:r>
            <a:r>
              <a:rPr lang="en-US" altLang="ko-KR" dirty="0" smtClean="0"/>
              <a:t>-&gt;1</a:t>
            </a:r>
            <a:r>
              <a:rPr lang="ko-KR" altLang="en-US" dirty="0" err="1" smtClean="0"/>
              <a:t>모둠</a:t>
            </a:r>
            <a:endParaRPr lang="ko-KR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1" name="Group 91"/>
          <p:cNvGrpSpPr>
            <a:grpSpLocks/>
          </p:cNvGrpSpPr>
          <p:nvPr/>
        </p:nvGrpSpPr>
        <p:grpSpPr bwMode="auto">
          <a:xfrm>
            <a:off x="381000" y="304800"/>
            <a:ext cx="8382000" cy="609600"/>
            <a:chOff x="240" y="192"/>
            <a:chExt cx="5280" cy="384"/>
          </a:xfrm>
        </p:grpSpPr>
        <p:sp>
          <p:nvSpPr>
            <p:cNvPr id="5176" name="Rectangle 56"/>
            <p:cNvSpPr>
              <a:spLocks noChangeArrowheads="1"/>
            </p:cNvSpPr>
            <p:nvPr/>
          </p:nvSpPr>
          <p:spPr bwMode="auto">
            <a:xfrm>
              <a:off x="240" y="192"/>
              <a:ext cx="4368" cy="384"/>
            </a:xfrm>
            <a:prstGeom prst="rect">
              <a:avLst/>
            </a:prstGeom>
            <a:solidFill>
              <a:srgbClr val="FF33CC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72000" bIns="72000" anchor="ctr"/>
            <a:lstStyle/>
            <a:p>
              <a:pPr algn="just" eaLnBrk="0" latinLnBrk="0" hangingPunct="0">
                <a:buClrTx/>
                <a:buFontTx/>
                <a:buNone/>
              </a:pPr>
              <a:r>
                <a:rPr kumimoji="0" lang="en-US" altLang="ko-KR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4.  </a:t>
              </a:r>
              <a:r>
                <a:rPr kumimoji="0" lang="ko-KR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중요 단어 선정하여 빙고게임 만들기</a:t>
              </a:r>
              <a:endParaRPr lang="ko-KR" altLang="en-US" sz="2400" dirty="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pSp>
          <p:nvGrpSpPr>
            <p:cNvPr id="5180" name="Group 60"/>
            <p:cNvGrpSpPr>
              <a:grpSpLocks/>
            </p:cNvGrpSpPr>
            <p:nvPr/>
          </p:nvGrpSpPr>
          <p:grpSpPr bwMode="auto">
            <a:xfrm>
              <a:off x="4608" y="192"/>
              <a:ext cx="283" cy="384"/>
              <a:chOff x="4128" y="432"/>
              <a:chExt cx="384" cy="384"/>
            </a:xfrm>
          </p:grpSpPr>
          <p:sp>
            <p:nvSpPr>
              <p:cNvPr id="5178" name="AutoShape 58"/>
              <p:cNvSpPr>
                <a:spLocks noChangeArrowheads="1"/>
              </p:cNvSpPr>
              <p:nvPr/>
            </p:nvSpPr>
            <p:spPr bwMode="auto">
              <a:xfrm>
                <a:off x="4128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79" name="AutoShape 59"/>
              <p:cNvSpPr>
                <a:spLocks noChangeArrowheads="1"/>
              </p:cNvSpPr>
              <p:nvPr/>
            </p:nvSpPr>
            <p:spPr bwMode="auto">
              <a:xfrm flipH="1" flipV="1">
                <a:off x="4176" y="432"/>
                <a:ext cx="336" cy="384"/>
              </a:xfrm>
              <a:prstGeom prst="rtTriangle">
                <a:avLst/>
              </a:prstGeom>
              <a:solidFill>
                <a:srgbClr val="FF33CC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177" name="Rectangle 57"/>
            <p:cNvSpPr>
              <a:spLocks noChangeArrowheads="1"/>
            </p:cNvSpPr>
            <p:nvPr/>
          </p:nvSpPr>
          <p:spPr bwMode="auto">
            <a:xfrm>
              <a:off x="4848" y="192"/>
              <a:ext cx="672" cy="384"/>
            </a:xfrm>
            <a:prstGeom prst="rect">
              <a:avLst/>
            </a:prstGeom>
            <a:gradFill rotWithShape="0">
              <a:gsLst>
                <a:gs pos="0">
                  <a:srgbClr val="FF33CC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tIns="90000" bIns="90000" anchor="ctr"/>
            <a:lstStyle/>
            <a:p>
              <a:pPr algn="r" eaLnBrk="0" latinLnBrk="0" hangingPunct="0">
                <a:buClrTx/>
                <a:buFontTx/>
                <a:buNone/>
              </a:pPr>
              <a:endParaRPr lang="ko-KR" alt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pic>
        <p:nvPicPr>
          <p:cNvPr id="5186" name="Picture 66" descr="C:\Documents and Settings\Administrator\바탕 화면\뒤로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005763" y="6335713"/>
            <a:ext cx="431800" cy="419100"/>
          </a:xfrm>
          <a:prstGeom prst="rect">
            <a:avLst/>
          </a:prstGeom>
          <a:noFill/>
        </p:spPr>
      </p:pic>
      <p:pic>
        <p:nvPicPr>
          <p:cNvPr id="5187" name="Picture 67" descr="C:\Documents and Settings\Administrator\바탕 화면\끝으로.gif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4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583488" y="6335713"/>
            <a:ext cx="422275" cy="419100"/>
          </a:xfrm>
          <a:prstGeom prst="rect">
            <a:avLst/>
          </a:prstGeom>
          <a:noFill/>
        </p:spPr>
      </p:pic>
      <p:pic>
        <p:nvPicPr>
          <p:cNvPr id="5188" name="Picture 68" descr="C:\Documents and Settings\Administrator\바탕 화면\앞으로.gi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8437563" y="6324600"/>
            <a:ext cx="45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89" name="Picture 69" descr="C:\Documents and Settings\Administrator\바탕 화면\홈으로.gif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 cstate="print">
            <a:lum bright="-32000" contrast="46000"/>
          </a:blip>
          <a:srcRect/>
          <a:stretch>
            <a:fillRect/>
          </a:stretch>
        </p:blipFill>
        <p:spPr bwMode="auto">
          <a:xfrm>
            <a:off x="7162800" y="6337300"/>
            <a:ext cx="420688" cy="417513"/>
          </a:xfrm>
          <a:prstGeom prst="rect">
            <a:avLst/>
          </a:prstGeom>
          <a:noFill/>
        </p:spPr>
      </p:pic>
      <p:sp>
        <p:nvSpPr>
          <p:cNvPr id="5204" name="Oval 84">
            <a:hlinkClick r:id="rId7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304800" y="6324600"/>
            <a:ext cx="392113" cy="392113"/>
          </a:xfrm>
          <a:prstGeom prst="ellipse">
            <a:avLst/>
          </a:prstGeom>
          <a:solidFill>
            <a:srgbClr val="3333FF"/>
          </a:solidFill>
          <a:ln w="38100" cmpd="dbl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ClrTx/>
              <a:buFontTx/>
              <a:buNone/>
            </a:pPr>
            <a:r>
              <a:rPr lang="ko-KR" altLang="en-US" sz="1200">
                <a:solidFill>
                  <a:schemeClr val="bg1"/>
                </a:solidFill>
              </a:rPr>
              <a:t>차례</a:t>
            </a:r>
          </a:p>
        </p:txBody>
      </p:sp>
      <p:sp>
        <p:nvSpPr>
          <p:cNvPr id="14" name="Text Box 371"/>
          <p:cNvSpPr txBox="1">
            <a:spLocks noChangeArrowheads="1"/>
          </p:cNvSpPr>
          <p:nvPr/>
        </p:nvSpPr>
        <p:spPr bwMode="auto">
          <a:xfrm>
            <a:off x="696913" y="1089509"/>
            <a:ext cx="8246153" cy="2431435"/>
          </a:xfrm>
          <a:prstGeom prst="rect">
            <a:avLst/>
          </a:prstGeom>
          <a:solidFill>
            <a:srgbClr val="FFFF66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1600" dirty="0" smtClean="0"/>
              <a:t>1. </a:t>
            </a:r>
            <a:r>
              <a:rPr lang="ko-KR" altLang="en-US" sz="1600" dirty="0" err="1" smtClean="0"/>
              <a:t>기록이가</a:t>
            </a:r>
            <a:r>
              <a:rPr lang="ko-KR" altLang="en-US" sz="1600" dirty="0" smtClean="0"/>
              <a:t> 중심이 </a:t>
            </a:r>
            <a:r>
              <a:rPr lang="ko-KR" altLang="en-US" sz="1600" dirty="0" err="1" smtClean="0"/>
              <a:t>되서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활동지</a:t>
            </a:r>
            <a:r>
              <a:rPr lang="ko-KR" altLang="en-US" sz="1600" dirty="0" smtClean="0"/>
              <a:t> 보고 단어 </a:t>
            </a:r>
            <a:r>
              <a:rPr lang="en-US" altLang="ko-KR" sz="1600" dirty="0" smtClean="0"/>
              <a:t>16</a:t>
            </a:r>
            <a:r>
              <a:rPr lang="ko-KR" altLang="en-US" sz="1600" dirty="0" smtClean="0"/>
              <a:t>개 선정하</a:t>
            </a:r>
            <a:r>
              <a:rPr lang="ko-KR" altLang="en-US" sz="1600" dirty="0"/>
              <a:t>기</a:t>
            </a:r>
            <a:endParaRPr lang="en-US" altLang="ko-KR" sz="1600" dirty="0" smtClean="0"/>
          </a:p>
          <a:p>
            <a:pPr marL="342900" indent="-342900">
              <a:buAutoNum type="arabicPeriod"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-  </a:t>
            </a:r>
            <a:r>
              <a:rPr lang="ko-KR" altLang="en-US" sz="1600" dirty="0" err="1" smtClean="0"/>
              <a:t>활동지에</a:t>
            </a:r>
            <a:r>
              <a:rPr lang="ko-KR" altLang="en-US" sz="1600" dirty="0" smtClean="0"/>
              <a:t> </a:t>
            </a:r>
            <a:r>
              <a:rPr lang="ko-KR" altLang="en-US" sz="1600" dirty="0" smtClean="0"/>
              <a:t>적지 않은 단어는 적을 </a:t>
            </a:r>
            <a:r>
              <a:rPr lang="ko-KR" altLang="en-US" sz="1600" dirty="0" smtClean="0"/>
              <a:t>수 없음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  </a:t>
            </a:r>
          </a:p>
          <a:p>
            <a:pPr marL="285750" indent="-285750">
              <a:buFontTx/>
              <a:buChar char="-"/>
            </a:pPr>
            <a:r>
              <a:rPr lang="ko-KR" altLang="en-US" sz="1600" dirty="0" smtClean="0"/>
              <a:t>기본적으로 </a:t>
            </a:r>
            <a:r>
              <a:rPr lang="ko-KR" altLang="en-US" sz="2400" dirty="0" smtClean="0">
                <a:solidFill>
                  <a:srgbClr val="FF0000"/>
                </a:solidFill>
              </a:rPr>
              <a:t>식물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줄기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잎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뿌리</a:t>
            </a:r>
            <a:r>
              <a:rPr lang="en-US" altLang="ko-KR" sz="2400" dirty="0" smtClean="0">
                <a:solidFill>
                  <a:srgbClr val="FF0000"/>
                </a:solidFill>
              </a:rPr>
              <a:t>, </a:t>
            </a:r>
            <a:r>
              <a:rPr lang="ko-KR" altLang="en-US" sz="2400" dirty="0" smtClean="0">
                <a:solidFill>
                  <a:srgbClr val="FF0000"/>
                </a:solidFill>
              </a:rPr>
              <a:t>세포 </a:t>
            </a:r>
            <a:r>
              <a:rPr lang="ko-KR" altLang="en-US" sz="1600" dirty="0" smtClean="0"/>
              <a:t>는 반드시 포함</a:t>
            </a:r>
            <a:endParaRPr lang="en-US" altLang="ko-KR" sz="1600" dirty="0" smtClean="0"/>
          </a:p>
          <a:p>
            <a:pPr marL="285750" indent="-285750">
              <a:buFontTx/>
              <a:buChar char="-"/>
            </a:pPr>
            <a:endParaRPr lang="en-US" altLang="ko-KR" sz="1600" dirty="0" smtClean="0"/>
          </a:p>
          <a:p>
            <a:pPr marL="285750" indent="-285750">
              <a:buFontTx/>
              <a:buChar char="-"/>
            </a:pPr>
            <a:r>
              <a:rPr lang="ko-KR" altLang="en-US" sz="1600" dirty="0" smtClean="0"/>
              <a:t>외떡잎 식물 </a:t>
            </a:r>
            <a:r>
              <a:rPr lang="en-US" altLang="ko-KR" sz="1600" dirty="0" smtClean="0"/>
              <a:t>(X)   , </a:t>
            </a:r>
            <a:r>
              <a:rPr lang="ko-KR" altLang="en-US" sz="1600" dirty="0" smtClean="0"/>
              <a:t>외떡잎 </a:t>
            </a:r>
            <a:r>
              <a:rPr lang="en-US" altLang="ko-KR" sz="1600" dirty="0" smtClean="0"/>
              <a:t>( O )   ,  </a:t>
            </a:r>
            <a:r>
              <a:rPr lang="ko-KR" altLang="en-US" sz="1600" dirty="0" smtClean="0"/>
              <a:t>식물</a:t>
            </a:r>
            <a:r>
              <a:rPr lang="en-US" altLang="ko-KR" sz="1600" dirty="0" smtClean="0"/>
              <a:t>(  O )    , </a:t>
            </a:r>
            <a:r>
              <a:rPr lang="ko-KR" altLang="en-US" sz="1600" dirty="0" smtClean="0"/>
              <a:t>광합성 과정 </a:t>
            </a:r>
            <a:r>
              <a:rPr lang="en-US" altLang="ko-KR" sz="1600" dirty="0" smtClean="0"/>
              <a:t>(X)</a:t>
            </a:r>
          </a:p>
          <a:p>
            <a:pPr marL="285750" indent="-285750">
              <a:buFontTx/>
              <a:buChar char="-"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2. 16</a:t>
            </a:r>
            <a:r>
              <a:rPr lang="ko-KR" altLang="en-US" sz="1600" dirty="0" smtClean="0"/>
              <a:t>개 선정된 단어를 </a:t>
            </a:r>
            <a:r>
              <a:rPr lang="ko-KR" altLang="en-US" sz="1600" dirty="0" err="1" smtClean="0"/>
              <a:t>빙고판에</a:t>
            </a:r>
            <a:r>
              <a:rPr lang="ko-KR" altLang="en-US" sz="1600" dirty="0" smtClean="0"/>
              <a:t> 무작위로 기록하기 </a:t>
            </a:r>
            <a:endParaRPr lang="ko-KR" alt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756" y="3495687"/>
            <a:ext cx="3000807" cy="28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11" y="4492630"/>
            <a:ext cx="2066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아래쪽 화살표 1"/>
          <p:cNvSpPr/>
          <p:nvPr/>
        </p:nvSpPr>
        <p:spPr bwMode="auto">
          <a:xfrm rot="16200000">
            <a:off x="3985260" y="4470722"/>
            <a:ext cx="472439" cy="891540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buFont typeface="Marlett" pitchFamily="2" charset="2"/>
              <a:buAutoNum type="arabicPeriod"/>
              <a:tabLst/>
            </a:pPr>
            <a:endParaRPr kumimoji="1" lang="ko-KR" altLang="en-US" sz="3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FF"/>
      </a:hlink>
      <a:folHlink>
        <a:srgbClr val="3333FF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Marlett" pitchFamily="2" charset="2"/>
          <a:buAutoNum type="arabicPeriod"/>
          <a:tabLst/>
          <a:defRPr kumimoji="1" lang="ko-KR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457200" marR="0" indent="-45720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Marlett" pitchFamily="2" charset="2"/>
          <a:buAutoNum type="arabicPeriod"/>
          <a:tabLst/>
          <a:defRPr kumimoji="1" lang="ko-KR" alt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헤드라인M" pitchFamily="18" charset="-127"/>
            <a:ea typeface="HY헤드라인M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3720</TotalTime>
  <Words>590</Words>
  <Application>Microsoft Office PowerPoint</Application>
  <PresentationFormat>화면 슬라이드 쇼(4:3)</PresentationFormat>
  <Paragraphs>115</Paragraphs>
  <Slides>15</Slides>
  <Notes>10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부발중학교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소리의 성질</dc:title>
  <dc:creator>김정식</dc:creator>
  <cp:lastModifiedBy>김정식</cp:lastModifiedBy>
  <cp:revision>237</cp:revision>
  <dcterms:created xsi:type="dcterms:W3CDTF">2001-05-01T08:42:45Z</dcterms:created>
  <dcterms:modified xsi:type="dcterms:W3CDTF">2015-09-17T04:56:39Z</dcterms:modified>
</cp:coreProperties>
</file>